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08" r:id="rId35"/>
    <p:sldId id="306" r:id="rId36"/>
    <p:sldId id="307" r:id="rId37"/>
    <p:sldId id="309" r:id="rId38"/>
    <p:sldId id="288" r:id="rId39"/>
    <p:sldId id="289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10" r:id="rId51"/>
    <p:sldId id="302" r:id="rId52"/>
    <p:sldId id="311" r:id="rId53"/>
    <p:sldId id="303" r:id="rId5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1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75E68-B999-4E62-BD88-8BA5C95E20C3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F7AE7-4458-4A21-90C3-31D814D80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0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77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.png"/><Relationship Id="rId7" Type="http://schemas.openxmlformats.org/officeDocument/2006/relationships/image" Target="../media/image1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7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mazon.com/alexaprize/challenges/current-challenge/faqs" TargetMode="External"/><Relationship Id="rId13" Type="http://schemas.openxmlformats.org/officeDocument/2006/relationships/image" Target="../media/image226.png"/><Relationship Id="rId3" Type="http://schemas.openxmlformats.org/officeDocument/2006/relationships/hyperlink" Target="https://www.theverge.com/2019/1/4/18168565/amazon-alexa-devices-how-many-sold-number-100-million-dave-limp" TargetMode="External"/><Relationship Id="rId7" Type="http://schemas.openxmlformats.org/officeDocument/2006/relationships/image" Target="../media/image223.png"/><Relationship Id="rId12" Type="http://schemas.openxmlformats.org/officeDocument/2006/relationships/hyperlink" Target="https://medium.freecodecamp.org/how-to-create-an-alexa-skill-that-manages-to-do-lists-11c4bab29ea5" TargetMode="External"/><Relationship Id="rId17" Type="http://schemas.openxmlformats.org/officeDocument/2006/relationships/image" Target="../media/image228.png"/><Relationship Id="rId2" Type="http://schemas.openxmlformats.org/officeDocument/2006/relationships/image" Target="../media/image158.png"/><Relationship Id="rId16" Type="http://schemas.openxmlformats.org/officeDocument/2006/relationships/hyperlink" Target="https://developer.amazon.com/it/docs/account-linking/understand-account-linking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5.png"/><Relationship Id="rId5" Type="http://schemas.openxmlformats.org/officeDocument/2006/relationships/hyperlink" Target="https://voicebot.ai/2018/12/24/rbc-analyst-says-52-million-google-home-devices-sold-to-date-and-generating-3-4-billion-in-2018-revenue/" TargetMode="External"/><Relationship Id="rId15" Type="http://schemas.openxmlformats.org/officeDocument/2006/relationships/image" Target="../media/image227.png"/><Relationship Id="rId10" Type="http://schemas.openxmlformats.org/officeDocument/2006/relationships/hyperlink" Target="https://github.com/alexa/alexa-skills-kit-sdk-for-python" TargetMode="External"/><Relationship Id="rId4" Type="http://schemas.openxmlformats.org/officeDocument/2006/relationships/image" Target="../media/image221.png"/><Relationship Id="rId9" Type="http://schemas.openxmlformats.org/officeDocument/2006/relationships/image" Target="../media/image224.png"/><Relationship Id="rId14" Type="http://schemas.openxmlformats.org/officeDocument/2006/relationships/hyperlink" Target="https://github.com/alexa/skill-sample-nodejs-petmatch/tree/master/analytics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hyperlink" Target="mailto:ganeshkumartk@outlook.com?subject=Hey%20Ganesh%20!" TargetMode="External"/><Relationship Id="rId7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derganesh.github.io/" TargetMode="External"/><Relationship Id="rId5" Type="http://schemas.openxmlformats.org/officeDocument/2006/relationships/hyperlink" Target="https://www.linkedin.com/in/ganeshkumartk/" TargetMode="External"/><Relationship Id="rId4" Type="http://schemas.openxmlformats.org/officeDocument/2006/relationships/hyperlink" Target="https://github.com/coderganesh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3.png"/><Relationship Id="rId2" Type="http://schemas.openxmlformats.org/officeDocument/2006/relationships/image" Target="../media/image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50" Type="http://schemas.openxmlformats.org/officeDocument/2006/relationships/image" Target="../media/image69.png"/><Relationship Id="rId55" Type="http://schemas.openxmlformats.org/officeDocument/2006/relationships/image" Target="../media/image74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5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3" Type="http://schemas.openxmlformats.org/officeDocument/2006/relationships/image" Target="../media/image72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png"/><Relationship Id="rId57" Type="http://schemas.openxmlformats.org/officeDocument/2006/relationships/image" Target="../media/image76.png"/><Relationship Id="rId10" Type="http://schemas.openxmlformats.org/officeDocument/2006/relationships/image" Target="../media/image17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56" Type="http://schemas.openxmlformats.org/officeDocument/2006/relationships/image" Target="../media/image75.png"/><Relationship Id="rId8" Type="http://schemas.openxmlformats.org/officeDocument/2006/relationships/image" Target="../media/image15.png"/><Relationship Id="rId51" Type="http://schemas.openxmlformats.org/officeDocument/2006/relationships/image" Target="../media/image70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101829" y="2081067"/>
            <a:ext cx="5389937" cy="12695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163636">
              <a:lnSpc>
                <a:spcPct val="100000"/>
              </a:lnSpc>
            </a:pPr>
            <a:r>
              <a:rPr lang="en-US" sz="2750" spc="10" dirty="0">
                <a:solidFill>
                  <a:srgbClr val="19BBD5"/>
                </a:solidFill>
                <a:latin typeface="Arial"/>
                <a:cs typeface="Arial"/>
              </a:rPr>
              <a:t>Python for </a:t>
            </a:r>
          </a:p>
          <a:p>
            <a:pPr marL="1163636">
              <a:lnSpc>
                <a:spcPct val="100000"/>
              </a:lnSpc>
            </a:pPr>
            <a:r>
              <a:rPr lang="en-US" sz="2750" spc="10" dirty="0">
                <a:solidFill>
                  <a:srgbClr val="19BBD5"/>
                </a:solidFill>
                <a:latin typeface="Arial"/>
                <a:cs typeface="Arial"/>
              </a:rPr>
              <a:t>Alexa Enabled </a:t>
            </a:r>
          </a:p>
          <a:p>
            <a:pPr marL="1163636">
              <a:lnSpc>
                <a:spcPct val="100000"/>
              </a:lnSpc>
            </a:pPr>
            <a:r>
              <a:rPr lang="en-US" sz="2750" spc="10" dirty="0">
                <a:solidFill>
                  <a:srgbClr val="19BBD5"/>
                </a:solidFill>
                <a:latin typeface="Arial"/>
                <a:cs typeface="Arial"/>
              </a:rPr>
              <a:t>Smart Home Programming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" y="2057400"/>
            <a:ext cx="2642616" cy="120091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4800" y="4423812"/>
            <a:ext cx="1936043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750" spc="10" dirty="0">
                <a:solidFill>
                  <a:srgbClr val="17DBD3"/>
                </a:solidFill>
                <a:latin typeface="Arial"/>
                <a:cs typeface="Arial"/>
              </a:rPr>
              <a:t>Ganesh Kumar T K</a:t>
            </a:r>
            <a:endParaRPr lang="en-US" sz="17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33652" y="4733642"/>
            <a:ext cx="82362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7DBD3"/>
                </a:solidFill>
                <a:latin typeface="Arial"/>
                <a:cs typeface="Arial"/>
              </a:rPr>
              <a:t>Chennai</a:t>
            </a:r>
            <a:r>
              <a:rPr sz="1200" spc="10" dirty="0">
                <a:solidFill>
                  <a:srgbClr val="17DBD3"/>
                </a:solidFill>
                <a:latin typeface="Arial"/>
                <a:cs typeface="Arial"/>
              </a:rPr>
              <a:t>, IN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628BA73D-EFB6-4AEA-951C-FC14BD915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71" y="804325"/>
            <a:ext cx="1116489" cy="4339175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66" y="2200656"/>
            <a:ext cx="917448" cy="914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21247" y="4423812"/>
            <a:ext cx="1806264" cy="269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50" spc="10" dirty="0">
                <a:solidFill>
                  <a:srgbClr val="17DBD3"/>
                </a:solidFill>
                <a:latin typeface="Arial"/>
                <a:cs typeface="Arial"/>
              </a:rPr>
              <a:t>PyCon </a:t>
            </a:r>
            <a:r>
              <a:rPr sz="1750" spc="10" dirty="0">
                <a:solidFill>
                  <a:srgbClr val="19BBD5"/>
                </a:solidFill>
                <a:latin typeface="Arial"/>
                <a:cs typeface="Arial"/>
              </a:rPr>
              <a:t>India 201</a:t>
            </a:r>
            <a:r>
              <a:rPr lang="en-IN" sz="1750" spc="10" dirty="0">
                <a:solidFill>
                  <a:srgbClr val="19BBD5"/>
                </a:solidFill>
                <a:latin typeface="Arial"/>
                <a:cs typeface="Arial"/>
              </a:rPr>
              <a:t>9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071005" y="4596574"/>
            <a:ext cx="832857" cy="1299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b="1" i="1" spc="10" dirty="0">
                <a:solidFill>
                  <a:srgbClr val="C6DAEC"/>
                </a:solidFill>
                <a:latin typeface="Arial"/>
                <a:cs typeface="Arial"/>
              </a:rPr>
              <a:t>Source</a:t>
            </a:r>
            <a:r>
              <a:rPr sz="839" i="1" spc="10" dirty="0">
                <a:solidFill>
                  <a:srgbClr val="C6DAEC"/>
                </a:solidFill>
                <a:latin typeface="Bauhaus 93"/>
                <a:cs typeface="Bauhaus 93"/>
              </a:rPr>
              <a:t>: Google</a:t>
            </a:r>
            <a:endParaRPr sz="800">
              <a:latin typeface="Bauhaus 93"/>
              <a:cs typeface="Bauhaus 93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4982" y="4891278"/>
            <a:ext cx="16991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dirty="0">
                <a:latin typeface="Arial"/>
                <a:cs typeface="Arial"/>
              </a:rPr>
              <a:t>10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886968"/>
            <a:ext cx="4401312" cy="3130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30805" cy="138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99" spc="10" dirty="0">
                <a:solidFill>
                  <a:srgbClr val="19BBD5"/>
                </a:solidFill>
                <a:latin typeface="Arial"/>
                <a:cs typeface="Arial"/>
              </a:rPr>
              <a:t>11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633735" y="2010329"/>
            <a:ext cx="3225431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D9D9D9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21187" cy="1291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39" spc="10" dirty="0">
                <a:solidFill>
                  <a:srgbClr val="19BBD5"/>
                </a:solidFill>
                <a:latin typeface="Arial"/>
                <a:cs typeface="Arial"/>
              </a:rPr>
              <a:t>12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90390" y="2010329"/>
            <a:ext cx="4167834" cy="13440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43344">
              <a:lnSpc>
                <a:spcPct val="100000"/>
              </a:lnSpc>
            </a:pPr>
            <a:r>
              <a:rPr sz="4400" spc="10" dirty="0">
                <a:solidFill>
                  <a:srgbClr val="4D4D4D"/>
                </a:solidFill>
                <a:latin typeface="Arial"/>
                <a:cs typeface="Arial"/>
              </a:rPr>
              <a:t>Commands</a:t>
            </a:r>
            <a:endParaRPr sz="4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D9D9D9"/>
                </a:solidFill>
                <a:latin typeface="Arial"/>
                <a:cs typeface="Arial"/>
              </a:rPr>
              <a:t>Conversations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19350"/>
            <a:ext cx="3225800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30805" cy="138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99" spc="10" dirty="0">
                <a:solidFill>
                  <a:srgbClr val="19BBD5"/>
                </a:solidFill>
                <a:latin typeface="Arial"/>
                <a:cs typeface="Arial"/>
              </a:rPr>
              <a:t>13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54" y="1212239"/>
            <a:ext cx="1668351" cy="634999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88" y="1212239"/>
            <a:ext cx="25400" cy="634999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14" y="1492795"/>
            <a:ext cx="1291574" cy="11891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74798" y="1290891"/>
            <a:ext cx="1275878" cy="4881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Increase the living</a:t>
            </a:r>
            <a:endParaRPr sz="1100">
              <a:latin typeface="Arial"/>
              <a:cs typeface="Arial"/>
            </a:endParaRPr>
          </a:p>
          <a:p>
            <a:pPr marL="2349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room temperature</a:t>
            </a:r>
            <a:endParaRPr sz="1100">
              <a:latin typeface="Arial"/>
              <a:cs typeface="Arial"/>
            </a:endParaRPr>
          </a:p>
          <a:p>
            <a:pPr marL="36830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slightly.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5" y="2319413"/>
            <a:ext cx="1535545" cy="634999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06" y="2319413"/>
            <a:ext cx="25400" cy="634999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48" y="2599969"/>
            <a:ext cx="1099158" cy="3647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740106" y="2482659"/>
            <a:ext cx="1288593" cy="3204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79" b="1" spc="10" dirty="0">
                <a:solidFill>
                  <a:srgbClr val="A6A6A6"/>
                </a:solidFill>
                <a:latin typeface="Arial"/>
                <a:cs typeface="Arial"/>
              </a:rPr>
              <a:t>I am feeling cold /</a:t>
            </a:r>
            <a:endParaRPr sz="60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hot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28" y="3657567"/>
            <a:ext cx="1535545" cy="634999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19" y="3657567"/>
            <a:ext cx="25400" cy="634999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30" y="3148375"/>
            <a:ext cx="676589" cy="81514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91112" y="3820731"/>
            <a:ext cx="1286818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19" b="1" spc="10" dirty="0">
                <a:solidFill>
                  <a:srgbClr val="A6A6A6"/>
                </a:solidFill>
                <a:latin typeface="Arial"/>
                <a:cs typeface="Arial"/>
              </a:rPr>
              <a:t>Optimize my room</a:t>
            </a:r>
            <a:endParaRPr sz="900">
              <a:latin typeface="Arial"/>
              <a:cs typeface="Arial"/>
            </a:endParaRPr>
          </a:p>
          <a:p>
            <a:pPr marL="20478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temperature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3532877"/>
            <a:ext cx="1535544" cy="634999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54" y="3532877"/>
            <a:ext cx="25400" cy="634999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54" y="3016760"/>
            <a:ext cx="905194" cy="82207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98854" y="3695763"/>
            <a:ext cx="1303909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19" b="1" spc="10" dirty="0">
                <a:solidFill>
                  <a:srgbClr val="A6A6A6"/>
                </a:solidFill>
                <a:latin typeface="Arial"/>
                <a:cs typeface="Arial"/>
              </a:rPr>
              <a:t>How many heaters</a:t>
            </a:r>
            <a:endParaRPr sz="900">
              <a:latin typeface="Arial"/>
              <a:cs typeface="Arial"/>
            </a:endParaRPr>
          </a:p>
          <a:p>
            <a:pPr marL="240538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are on here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44" y="2313675"/>
            <a:ext cx="1535544" cy="634999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99" y="2313675"/>
            <a:ext cx="25400" cy="634999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99" y="2594232"/>
            <a:ext cx="891346" cy="19854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454799" y="2394267"/>
            <a:ext cx="1203183" cy="4850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798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Initiate rapid</a:t>
            </a:r>
            <a:endParaRPr sz="11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cooling mode for</a:t>
            </a:r>
            <a:endParaRPr sz="1100" dirty="0">
              <a:latin typeface="Arial"/>
              <a:cs typeface="Arial"/>
            </a:endParaRPr>
          </a:p>
          <a:p>
            <a:pPr marL="27463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all rooms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35" y="1094474"/>
            <a:ext cx="1535545" cy="634998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90" y="1094474"/>
            <a:ext cx="25400" cy="634998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90" y="1375030"/>
            <a:ext cx="551911" cy="1002106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2332758" y="1342707"/>
            <a:ext cx="1067943" cy="1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70" b="1" spc="10" dirty="0">
                <a:solidFill>
                  <a:srgbClr val="A6A6A6"/>
                </a:solidFill>
                <a:latin typeface="Arial"/>
                <a:cs typeface="Arial"/>
              </a:rPr>
              <a:t>Turn off cooling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2051304"/>
            <a:ext cx="1395984" cy="1395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30805" cy="138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99" spc="10" dirty="0">
                <a:solidFill>
                  <a:srgbClr val="19BBD5"/>
                </a:solidFill>
                <a:latin typeface="Arial"/>
                <a:cs typeface="Arial"/>
              </a:rPr>
              <a:t>14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8" y="1734312"/>
            <a:ext cx="633984" cy="10546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34770" y="2975991"/>
            <a:ext cx="454776" cy="2178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Light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67" y="1965439"/>
            <a:ext cx="332508" cy="592749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67" y="1952739"/>
            <a:ext cx="357909" cy="61815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0" y="1380744"/>
            <a:ext cx="1075944" cy="1527048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28" y="2194560"/>
            <a:ext cx="493776" cy="82296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708" y="1965439"/>
            <a:ext cx="332508" cy="592749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08" y="1952739"/>
            <a:ext cx="357909" cy="61815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898665" y="3000375"/>
            <a:ext cx="887292" cy="12846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0812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Name</a:t>
            </a:r>
            <a:endParaRPr sz="1400">
              <a:latin typeface="Century Gothic"/>
              <a:cs typeface="Century Gothic"/>
            </a:endParaRPr>
          </a:p>
          <a:p>
            <a:pPr marL="116649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On/Off</a:t>
            </a:r>
            <a:endParaRPr sz="1400">
              <a:latin typeface="Century Gothic"/>
              <a:cs typeface="Century Gothic"/>
            </a:endParaRPr>
          </a:p>
          <a:p>
            <a:pPr marL="186499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Color</a:t>
            </a:r>
            <a:endParaRPr sz="14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Brightness</a:t>
            </a:r>
            <a:endParaRPr sz="1400">
              <a:latin typeface="Century Gothic"/>
              <a:cs typeface="Century Gothic"/>
            </a:endParaRPr>
          </a:p>
          <a:p>
            <a:pPr marL="195261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State</a:t>
            </a:r>
            <a:endParaRPr sz="1400">
              <a:latin typeface="Century Gothic"/>
              <a:cs typeface="Century Gothic"/>
            </a:endParaRPr>
          </a:p>
          <a:p>
            <a:pPr marL="42036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Location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84" y="1661159"/>
            <a:ext cx="2642616" cy="120091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99509" y="2951607"/>
            <a:ext cx="1240760" cy="6353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Alexa, initiate</a:t>
            </a:r>
            <a:endParaRPr sz="14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D9D9D9"/>
                </a:solidFill>
                <a:latin typeface="Century Gothic"/>
                <a:cs typeface="Century Gothic"/>
              </a:rPr>
              <a:t>night mode in</a:t>
            </a:r>
            <a:endParaRPr sz="1300">
              <a:latin typeface="Century Gothic"/>
              <a:cs typeface="Century Gothic"/>
            </a:endParaRPr>
          </a:p>
          <a:p>
            <a:pPr marL="130175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living room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862333" y="500619"/>
            <a:ext cx="3099766" cy="555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spc="10" dirty="0">
                <a:solidFill>
                  <a:srgbClr val="00C2E5"/>
                </a:solidFill>
                <a:latin typeface="Arial"/>
                <a:cs typeface="Arial"/>
              </a:rPr>
              <a:t>Interactions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11071" y="2028507"/>
            <a:ext cx="1122489" cy="4881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083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Switch the TV</a:t>
            </a:r>
            <a:endParaRPr sz="1100">
              <a:latin typeface="Arial"/>
              <a:cs typeface="Arial"/>
            </a:endParaRPr>
          </a:p>
          <a:p>
            <a:pPr marL="42100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Channel to the</a:t>
            </a:r>
            <a:endParaRPr sz="1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cricket match…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19" y="3995812"/>
            <a:ext cx="1535545" cy="634999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10" y="3995812"/>
            <a:ext cx="25400" cy="634999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75" y="2980928"/>
            <a:ext cx="434135" cy="132084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972916" y="4159059"/>
            <a:ext cx="1087117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19" b="1" spc="10" dirty="0">
                <a:solidFill>
                  <a:srgbClr val="A6A6A6"/>
                </a:solidFill>
                <a:latin typeface="Arial"/>
                <a:cs typeface="Arial"/>
              </a:rPr>
              <a:t>Is the front door</a:t>
            </a:r>
            <a:endParaRPr sz="900">
              <a:latin typeface="Arial"/>
              <a:cs typeface="Arial"/>
            </a:endParaRPr>
          </a:p>
          <a:p>
            <a:pPr marL="197611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locked …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4982" y="4891278"/>
            <a:ext cx="130805" cy="138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99" spc="10" dirty="0">
                <a:solidFill>
                  <a:srgbClr val="19BBD5"/>
                </a:solidFill>
                <a:latin typeface="Arial"/>
                <a:cs typeface="Arial"/>
              </a:rPr>
              <a:t>15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54" y="1173247"/>
            <a:ext cx="1535545" cy="634999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45" y="1173247"/>
            <a:ext cx="25400" cy="634999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01" y="1453804"/>
            <a:ext cx="815144" cy="88434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32208" y="1251267"/>
            <a:ext cx="1075912" cy="4881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Turn on the</a:t>
            </a:r>
            <a:endParaRPr sz="1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040" b="1" spc="10" dirty="0">
                <a:solidFill>
                  <a:srgbClr val="A6A6A6"/>
                </a:solidFill>
                <a:latin typeface="Arial"/>
                <a:cs typeface="Arial"/>
              </a:rPr>
              <a:t>sprinklers in the</a:t>
            </a:r>
            <a:endParaRPr sz="1000">
              <a:latin typeface="Arial"/>
              <a:cs typeface="Arial"/>
            </a:endParaRPr>
          </a:p>
          <a:p>
            <a:pPr marL="201612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garden…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92" y="2254686"/>
            <a:ext cx="1535545" cy="634999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83" y="2254686"/>
            <a:ext cx="25400" cy="634999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24" y="2535243"/>
            <a:ext cx="1099159" cy="3647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611308" y="2418651"/>
            <a:ext cx="1319829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9" b="1" spc="10" dirty="0">
                <a:solidFill>
                  <a:srgbClr val="FFFFFF"/>
                </a:solidFill>
                <a:latin typeface="Arial"/>
                <a:cs typeface="Arial"/>
              </a:rPr>
              <a:t>Warm up the water</a:t>
            </a:r>
            <a:endParaRPr sz="10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in the shower..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11" y="3245288"/>
            <a:ext cx="1535545" cy="634999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02" y="3245288"/>
            <a:ext cx="25400" cy="634999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81" y="3186370"/>
            <a:ext cx="863621" cy="36487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077095" y="3409251"/>
            <a:ext cx="955268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34111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Lower the</a:t>
            </a:r>
            <a:endParaRPr sz="1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temperature..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86" y="3995812"/>
            <a:ext cx="1535545" cy="634999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41" y="3995812"/>
            <a:ext cx="25400" cy="634999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41" y="3202603"/>
            <a:ext cx="718164" cy="109916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801959" y="4159059"/>
            <a:ext cx="1284401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89" b="1" spc="10" dirty="0">
                <a:solidFill>
                  <a:srgbClr val="A6A6A6"/>
                </a:solidFill>
                <a:latin typeface="Arial"/>
                <a:cs typeface="Arial"/>
              </a:rPr>
              <a:t>Turn up the heat in</a:t>
            </a:r>
            <a:endParaRPr sz="800">
              <a:latin typeface="Arial"/>
              <a:cs typeface="Arial"/>
            </a:endParaRPr>
          </a:p>
          <a:p>
            <a:pPr marL="275399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this room..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3" y="3057363"/>
            <a:ext cx="1535545" cy="634999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67" y="3057363"/>
            <a:ext cx="25400" cy="634999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67" y="3204087"/>
            <a:ext cx="1106889" cy="15923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119117" y="3220275"/>
            <a:ext cx="1139700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19" b="1" spc="10" dirty="0">
                <a:solidFill>
                  <a:srgbClr val="A6A6A6"/>
                </a:solidFill>
                <a:latin typeface="Arial"/>
                <a:cs typeface="Arial"/>
              </a:rPr>
              <a:t>Start vacuuming</a:t>
            </a:r>
            <a:endParaRPr sz="900">
              <a:latin typeface="Arial"/>
              <a:cs typeface="Arial"/>
            </a:endParaRPr>
          </a:p>
          <a:p>
            <a:pPr marL="17303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this room…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34" y="914564"/>
            <a:ext cx="1535545" cy="634998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8" y="914564"/>
            <a:ext cx="25400" cy="634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8" y="1195120"/>
            <a:ext cx="551911" cy="100210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375099" y="1077531"/>
            <a:ext cx="926685" cy="320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Initiate home</a:t>
            </a:r>
            <a:endParaRPr sz="1100">
              <a:latin typeface="Arial"/>
              <a:cs typeface="Arial"/>
            </a:endParaRPr>
          </a:p>
          <a:p>
            <a:pPr marL="39687">
              <a:lnSpc>
                <a:spcPct val="100000"/>
              </a:lnSpc>
            </a:pPr>
            <a:r>
              <a:rPr sz="1100" b="1" spc="10" dirty="0">
                <a:solidFill>
                  <a:srgbClr val="A6A6A6"/>
                </a:solidFill>
                <a:latin typeface="Arial"/>
                <a:cs typeface="Arial"/>
              </a:rPr>
              <a:t>lockdown…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48" y="1901952"/>
            <a:ext cx="1475232" cy="14752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4867" y="1860977"/>
            <a:ext cx="3440429" cy="1310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The Alexa</a:t>
            </a:r>
            <a:endParaRPr sz="4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Framework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82029" y="159004"/>
            <a:ext cx="1040994" cy="5664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19BBD5"/>
                </a:solidFill>
                <a:latin typeface="Arial"/>
                <a:cs typeface="Arial"/>
              </a:rPr>
              <a:t>Skill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20" y="926607"/>
            <a:ext cx="5328978" cy="386526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4982" y="4891278"/>
            <a:ext cx="130805" cy="138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99" spc="10" dirty="0">
                <a:solidFill>
                  <a:srgbClr val="19BBD5"/>
                </a:solidFill>
                <a:latin typeface="Arial"/>
                <a:cs typeface="Arial"/>
              </a:rPr>
              <a:t>17</a:t>
            </a:r>
            <a:endParaRPr sz="800" dirty="0">
              <a:latin typeface="Arial"/>
              <a:cs typeface="Arial"/>
            </a:endParaRPr>
          </a:p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36" y="1014525"/>
            <a:ext cx="2429025" cy="3662731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28" y="2563368"/>
            <a:ext cx="2005584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9331" y="3224403"/>
            <a:ext cx="1536344" cy="882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19BBD5"/>
                </a:solidFill>
                <a:latin typeface="Arial"/>
                <a:cs typeface="Arial"/>
              </a:rPr>
              <a:t>Skill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19BBD5"/>
                </a:solidFill>
                <a:latin typeface="Arial"/>
                <a:cs typeface="Arial"/>
              </a:rPr>
              <a:t>Service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47" y="729100"/>
            <a:ext cx="7296003" cy="386526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4982" y="4891278"/>
            <a:ext cx="169277" cy="180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170" spc="10" dirty="0">
                <a:solidFill>
                  <a:srgbClr val="19BBD5"/>
                </a:solidFill>
                <a:latin typeface="Arial"/>
                <a:cs typeface="Arial"/>
              </a:rPr>
              <a:t>18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2" y="817020"/>
            <a:ext cx="2229288" cy="3662730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2" y="2365248"/>
            <a:ext cx="2075688" cy="57912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707977" y="1069416"/>
            <a:ext cx="10214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Modern No. 20"/>
                <a:cs typeface="Modern No. 20"/>
              </a:rPr>
              <a:t>The Service</a:t>
            </a:r>
            <a:endParaRPr sz="1400">
              <a:latin typeface="Modern No. 20"/>
              <a:cs typeface="Modern No. 20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4" y="2340864"/>
            <a:ext cx="920496" cy="917448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996184"/>
            <a:ext cx="1380744" cy="1383792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72" y="2243328"/>
            <a:ext cx="1164335" cy="1164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6469" y="3440811"/>
            <a:ext cx="1845945" cy="882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19BBD5"/>
                </a:solidFill>
                <a:latin typeface="Arial"/>
                <a:cs typeface="Arial"/>
              </a:rPr>
              <a:t>Skill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19BBD5"/>
                </a:solidFill>
                <a:latin typeface="Arial"/>
                <a:cs typeface="Arial"/>
              </a:rPr>
              <a:t>Interface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47" y="729100"/>
            <a:ext cx="7296003" cy="386526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19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06" y="817019"/>
            <a:ext cx="4700730" cy="3664192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2639568"/>
            <a:ext cx="48768" cy="51816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86" y="833840"/>
            <a:ext cx="2209170" cy="3662732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28" y="2066544"/>
            <a:ext cx="1597152" cy="12435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36491" y="1142567"/>
            <a:ext cx="11643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Modern No. 20"/>
                <a:cs typeface="Modern No. 20"/>
              </a:rPr>
              <a:t>The Interface</a:t>
            </a:r>
            <a:endParaRPr sz="1400">
              <a:latin typeface="Modern No. 20"/>
              <a:cs typeface="Modern No. 20"/>
            </a:endParaRPr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11" y="2001203"/>
            <a:ext cx="1580580" cy="136836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611459" y="2586418"/>
            <a:ext cx="912639" cy="2022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FFFFFF"/>
                </a:solidFill>
                <a:latin typeface="Century Gothic"/>
                <a:cs typeface="Century Gothic"/>
              </a:rPr>
              <a:t>Utterances</a:t>
            </a:r>
            <a:endParaRPr sz="1300">
              <a:latin typeface="Century Gothic"/>
              <a:cs typeface="Century Gothic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60" y="2088775"/>
            <a:ext cx="1179591" cy="102121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064275" y="2444877"/>
            <a:ext cx="369569" cy="3079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3812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entury Gothic"/>
                <a:cs typeface="Century Gothic"/>
              </a:rPr>
              <a:t>SLOT</a:t>
            </a:r>
            <a:endParaRPr sz="10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entury Gothic"/>
                <a:cs typeface="Century Gothic"/>
              </a:rPr>
              <a:t>TYPES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1" y="2818418"/>
            <a:ext cx="1479431" cy="1280793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994966" y="3304413"/>
            <a:ext cx="569341" cy="3079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0675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entury Gothic"/>
                <a:cs typeface="Century Gothic"/>
              </a:rPr>
              <a:t>INTENT</a:t>
            </a:r>
            <a:endParaRPr sz="10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Century Gothic"/>
                <a:cs typeface="Century Gothic"/>
              </a:rPr>
              <a:t>SCHEMA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54726" y="-1"/>
            <a:ext cx="6002925" cy="11079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200" spc="10" dirty="0">
                <a:solidFill>
                  <a:srgbClr val="19BBD5"/>
                </a:solidFill>
                <a:latin typeface="Arial"/>
                <a:cs typeface="Arial"/>
              </a:rPr>
              <a:t>Hello</a:t>
            </a:r>
            <a:r>
              <a:rPr lang="en-IN" sz="7200" spc="10" dirty="0">
                <a:solidFill>
                  <a:srgbClr val="19BBD5"/>
                </a:solidFill>
                <a:latin typeface="Arial"/>
                <a:cs typeface="Arial"/>
              </a:rPr>
              <a:t> World.py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4982" y="4891278"/>
            <a:ext cx="90678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9BBD5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18D38E8-1D4B-4222-BF87-EB6CDA97B3F3}"/>
              </a:ext>
            </a:extLst>
          </p:cNvPr>
          <p:cNvSpPr/>
          <p:nvPr/>
        </p:nvSpPr>
        <p:spPr>
          <a:xfrm>
            <a:off x="478301" y="746558"/>
            <a:ext cx="2287598" cy="188442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604" y="893797"/>
            <a:ext cx="1840992" cy="15899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27ADE7-A8BC-415C-A81E-A64D2511C444}"/>
              </a:ext>
            </a:extLst>
          </p:cNvPr>
          <p:cNvSpPr/>
          <p:nvPr/>
        </p:nvSpPr>
        <p:spPr>
          <a:xfrm>
            <a:off x="3225150" y="1279088"/>
            <a:ext cx="51345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def </a:t>
            </a:r>
            <a:r>
              <a:rPr lang="en-US" dirty="0" err="1">
                <a:solidFill>
                  <a:schemeClr val="bg2"/>
                </a:solidFill>
              </a:rPr>
              <a:t>Noob_user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Name,nick,Status</a:t>
            </a:r>
            <a:r>
              <a:rPr lang="en-US" dirty="0">
                <a:solidFill>
                  <a:schemeClr val="bg2"/>
                </a:solidFill>
              </a:rPr>
              <a:t>):</a:t>
            </a:r>
          </a:p>
          <a:p>
            <a:r>
              <a:rPr lang="en-US" dirty="0">
                <a:solidFill>
                  <a:schemeClr val="bg2"/>
                </a:solidFill>
              </a:rPr>
              <a:t>	print( "Name:",  Name)</a:t>
            </a:r>
          </a:p>
          <a:p>
            <a:r>
              <a:rPr lang="en-US" dirty="0">
                <a:solidFill>
                  <a:schemeClr val="bg2"/>
                </a:solidFill>
              </a:rPr>
              <a:t>	print (“About :",  about)</a:t>
            </a:r>
          </a:p>
          <a:p>
            <a:r>
              <a:rPr lang="en-US" dirty="0">
                <a:solidFill>
                  <a:schemeClr val="bg2"/>
                </a:solidFill>
              </a:rPr>
              <a:t>	print ("Status: ",  Status)</a:t>
            </a:r>
          </a:p>
          <a:p>
            <a:r>
              <a:rPr lang="en-US" dirty="0">
                <a:solidFill>
                  <a:schemeClr val="bg2"/>
                </a:solidFill>
              </a:rPr>
              <a:t>	return;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Noob_user</a:t>
            </a:r>
            <a:r>
              <a:rPr lang="en-US" dirty="0">
                <a:solidFill>
                  <a:schemeClr val="bg2"/>
                </a:solidFill>
              </a:rPr>
              <a:t>(Name = “Ganesh Kumar ", about = “4 months old Alexa Developer. 4 year old Pythonista.", Status = "Student @ IIIT Kanchipuram")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2184065"/>
            <a:ext cx="4045418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Terminologies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34624" y="2935859"/>
            <a:ext cx="1247302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Building a Skill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781" y="1739900"/>
            <a:ext cx="6458724" cy="24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D9D9D9"/>
                </a:solidFill>
                <a:latin typeface="Arial"/>
                <a:cs typeface="Arial"/>
              </a:rPr>
              <a:t>“Alexa, ask Zomato for the nearest [restaurantType]”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0" y="2110602"/>
            <a:ext cx="2260575" cy="28576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63" y="2110602"/>
            <a:ext cx="2909361" cy="2857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07620" y="2432303"/>
            <a:ext cx="17764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Invocation Name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51283" y="1146048"/>
            <a:ext cx="402132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Slot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47062" y="2426208"/>
            <a:ext cx="1046073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2" y="2882536"/>
            <a:ext cx="85725" cy="108857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495107" y="4178808"/>
            <a:ext cx="61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34889" y="3263011"/>
            <a:ext cx="571848" cy="193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D9D9D9"/>
                </a:solidFill>
                <a:latin typeface="Cambria"/>
                <a:cs typeface="Cambria"/>
              </a:rPr>
              <a:t>maps to</a:t>
            </a:r>
            <a:endParaRPr sz="1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69277" cy="1800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170" spc="10" dirty="0">
                <a:solidFill>
                  <a:srgbClr val="19BBD5"/>
                </a:solidFill>
                <a:latin typeface="Arial"/>
                <a:cs typeface="Arial"/>
              </a:rPr>
              <a:t>22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41253" y="1944243"/>
            <a:ext cx="3316034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17DBD3"/>
                </a:solidFill>
                <a:latin typeface="Arial"/>
                <a:cs typeface="Arial"/>
              </a:rPr>
              <a:t>Invocation Name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41253" y="2484120"/>
            <a:ext cx="5359803" cy="489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What a user must say to “start” the skill. Each skill has a</a:t>
            </a:r>
            <a:endParaRPr sz="16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unique Invocation Name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23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781" y="1739900"/>
            <a:ext cx="6458724" cy="24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D9D9D9"/>
                </a:solidFill>
                <a:latin typeface="Arial"/>
                <a:cs typeface="Arial"/>
              </a:rPr>
              <a:t>“Alexa, ask Zomato for the nearest [restaurantType]”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0" y="2110602"/>
            <a:ext cx="2260575" cy="28576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63" y="2110602"/>
            <a:ext cx="2909361" cy="2857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07620" y="2432303"/>
            <a:ext cx="17764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Invocation Name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51283" y="1146048"/>
            <a:ext cx="402132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Slot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47062" y="2426208"/>
            <a:ext cx="1046073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2" y="2882536"/>
            <a:ext cx="85725" cy="108857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495107" y="4178808"/>
            <a:ext cx="61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34889" y="3263011"/>
            <a:ext cx="571848" cy="193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D9D9D9"/>
                </a:solidFill>
                <a:latin typeface="Cambria"/>
                <a:cs typeface="Cambria"/>
              </a:rPr>
              <a:t>maps to</a:t>
            </a:r>
            <a:endParaRPr sz="1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41253" y="1944243"/>
            <a:ext cx="180753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17DBD3"/>
                </a:solidFill>
                <a:latin typeface="Arial"/>
                <a:cs typeface="Arial"/>
              </a:rPr>
              <a:t>Utterance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41253" y="2484120"/>
            <a:ext cx="5012820" cy="489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A spoken phrase that maps to an intent. A skill can</a:t>
            </a:r>
            <a:endParaRPr sz="16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have many utterances.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25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781" y="1739900"/>
            <a:ext cx="6458724" cy="24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D9D9D9"/>
                </a:solidFill>
                <a:latin typeface="Arial"/>
                <a:cs typeface="Arial"/>
              </a:rPr>
              <a:t>“Alexa, ask Zomato for the nearest [restaurantType]”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0" y="2110602"/>
            <a:ext cx="2260575" cy="28576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63" y="2110602"/>
            <a:ext cx="2909361" cy="2857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07620" y="2432303"/>
            <a:ext cx="17764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Invocation Name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51283" y="1146048"/>
            <a:ext cx="402132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Slot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47062" y="2426208"/>
            <a:ext cx="1046073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2" y="2882536"/>
            <a:ext cx="85725" cy="108857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495107" y="4178808"/>
            <a:ext cx="61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34889" y="3263011"/>
            <a:ext cx="571848" cy="193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D9D9D9"/>
                </a:solidFill>
                <a:latin typeface="Cambria"/>
                <a:cs typeface="Cambria"/>
              </a:rPr>
              <a:t>maps to</a:t>
            </a:r>
            <a:endParaRPr sz="1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26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41253" y="1944243"/>
            <a:ext cx="649986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b="1" spc="10" dirty="0">
                <a:solidFill>
                  <a:srgbClr val="17DBD3"/>
                </a:solidFill>
                <a:latin typeface="Arial"/>
                <a:cs typeface="Arial"/>
              </a:rPr>
              <a:t>Slot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41253" y="2484120"/>
            <a:ext cx="5094017" cy="489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A variable within an utterance. Variable possibilities</a:t>
            </a:r>
            <a:endParaRPr sz="16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must be defined.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27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781" y="1739900"/>
            <a:ext cx="6458724" cy="24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D9D9D9"/>
                </a:solidFill>
                <a:latin typeface="Arial"/>
                <a:cs typeface="Arial"/>
              </a:rPr>
              <a:t>“Alexa, ask Zomato for the nearest [restaurantType]”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0" y="2110602"/>
            <a:ext cx="2260575" cy="28576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63" y="2110602"/>
            <a:ext cx="2909361" cy="2857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07620" y="2432303"/>
            <a:ext cx="17764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Invocation Name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51283" y="1146048"/>
            <a:ext cx="402132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Slot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47062" y="2426208"/>
            <a:ext cx="1046073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2" y="2882536"/>
            <a:ext cx="85725" cy="108857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495107" y="4178808"/>
            <a:ext cx="61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34889" y="3263011"/>
            <a:ext cx="571848" cy="193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D9D9D9"/>
                </a:solidFill>
                <a:latin typeface="Cambria"/>
                <a:cs typeface="Cambria"/>
              </a:rPr>
              <a:t>maps to</a:t>
            </a:r>
            <a:endParaRPr sz="1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66071" cy="17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140" spc="10" dirty="0">
                <a:solidFill>
                  <a:srgbClr val="19BBD5"/>
                </a:solidFill>
                <a:latin typeface="Arial"/>
                <a:cs typeface="Arial"/>
              </a:rPr>
              <a:t>28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41253" y="1944243"/>
            <a:ext cx="1036662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17DBD3"/>
                </a:solidFill>
                <a:latin typeface="Arial"/>
                <a:cs typeface="Arial"/>
              </a:rPr>
              <a:t>Intent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41253" y="2484120"/>
            <a:ext cx="5384088" cy="7335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Whenever you speak to an Alexa Skill, your message is</a:t>
            </a:r>
            <a:endParaRPr sz="16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mapped to an intent which decides what code to run</a:t>
            </a:r>
            <a:endParaRPr sz="16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within your skill.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29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46781" y="1739900"/>
            <a:ext cx="6458724" cy="24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solidFill>
                  <a:srgbClr val="D9D9D9"/>
                </a:solidFill>
                <a:latin typeface="Arial"/>
                <a:cs typeface="Arial"/>
              </a:rPr>
              <a:t>“Alexa, ask Zomato for the nearest [restaurantType]”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0" y="2110602"/>
            <a:ext cx="2260575" cy="28576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63" y="2110602"/>
            <a:ext cx="2909361" cy="2857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07620" y="2432303"/>
            <a:ext cx="17764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Invocation Name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51283" y="1146048"/>
            <a:ext cx="402132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Slot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347062" y="2426208"/>
            <a:ext cx="1046073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2" y="2882536"/>
            <a:ext cx="85725" cy="108857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495107" y="4178808"/>
            <a:ext cx="61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934889" y="3263011"/>
            <a:ext cx="571848" cy="193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solidFill>
                  <a:srgbClr val="D9D9D9"/>
                </a:solidFill>
                <a:latin typeface="Cambria"/>
                <a:cs typeface="Cambria"/>
              </a:rPr>
              <a:t>maps to</a:t>
            </a:r>
            <a:endParaRPr sz="13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13299" y="224201"/>
            <a:ext cx="986866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IOT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219286" y="460882"/>
            <a:ext cx="1494782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Internet of Things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1" y="991731"/>
            <a:ext cx="4826000" cy="34543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30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" y="2782824"/>
            <a:ext cx="1188719" cy="1191768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43" y="3209174"/>
            <a:ext cx="961957" cy="1143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37" y="3130457"/>
            <a:ext cx="1733006" cy="496388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7" y="3117757"/>
            <a:ext cx="1758406" cy="52178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19647" y="3289427"/>
            <a:ext cx="73861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0F3048"/>
                </a:solidFill>
                <a:latin typeface="Arial"/>
                <a:cs typeface="Arial"/>
              </a:rPr>
              <a:t>Interface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1401168"/>
            <a:ext cx="1733006" cy="496388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80" y="1388468"/>
            <a:ext cx="1758406" cy="52178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714669" y="1558163"/>
            <a:ext cx="63311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0F3048"/>
                </a:solidFill>
                <a:latin typeface="Arial"/>
                <a:cs typeface="Arial"/>
              </a:rPr>
              <a:t>Service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72" y="2758440"/>
            <a:ext cx="1459991" cy="124053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448134" y="4130040"/>
            <a:ext cx="1813519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Interaction Model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86" y="1605117"/>
            <a:ext cx="885545" cy="1146637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0" y="847344"/>
            <a:ext cx="1075944" cy="152704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825486" y="326136"/>
            <a:ext cx="112457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9D9D9"/>
                </a:solidFill>
                <a:latin typeface="Century Gothic"/>
                <a:cs typeface="Century Gothic"/>
              </a:rPr>
              <a:t>Utterances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11" y="2373998"/>
            <a:ext cx="464891" cy="464891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11" y="2361298"/>
            <a:ext cx="490292" cy="490292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83" y="2251557"/>
            <a:ext cx="464892" cy="464892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83" y="2238857"/>
            <a:ext cx="490292" cy="490292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38" y="2526398"/>
            <a:ext cx="464892" cy="464891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38" y="2513698"/>
            <a:ext cx="490292" cy="490292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121920"/>
            <a:ext cx="1225296" cy="122834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45" y="3448357"/>
            <a:ext cx="956692" cy="114300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3904488"/>
            <a:ext cx="1338072" cy="9509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13001" y="1839641"/>
            <a:ext cx="2859151" cy="624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Flask-Ask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913001" y="2591435"/>
            <a:ext cx="5286471" cy="414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 Flask extension that has wrappers for the common constructs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for the Alexa skills API.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B441B9CB-68A2-4E99-9F2E-09EDF979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76350"/>
            <a:ext cx="5726152" cy="37056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428417"/>
            <a:ext cx="2859150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Flask-Ask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34624" y="1180211"/>
            <a:ext cx="5286642" cy="414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 Flask extension that has wrappers for the common constructs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for the Alexa skills API.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45674" y="1905635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63174" y="1905634"/>
            <a:ext cx="37846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Has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640928" y="1905634"/>
            <a:ext cx="927387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decorators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567604" y="1905634"/>
            <a:ext cx="189584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to map Alexa requests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462738" y="1905634"/>
            <a:ext cx="882937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and intent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44965" y="1905634"/>
            <a:ext cx="430703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slots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774957" y="1905634"/>
            <a:ext cx="21010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263174" y="2222627"/>
            <a:ext cx="1233398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view functions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945674" y="2539619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263174" y="2539619"/>
            <a:ext cx="51818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Helps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780644" y="2539619"/>
            <a:ext cx="80845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construct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88389" y="2539619"/>
            <a:ext cx="33401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921693" y="2539619"/>
            <a:ext cx="654498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and tell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575481" y="2539619"/>
            <a:ext cx="925963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responses,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500734" y="2539619"/>
            <a:ext cx="20886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663599" y="2539619"/>
            <a:ext cx="12268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739799" y="2539619"/>
            <a:ext cx="159461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prompts and cards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945674" y="2871850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3263174" y="2871850"/>
            <a:ext cx="581263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Makes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844260" y="2871850"/>
            <a:ext cx="180196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session 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646050" y="2871850"/>
            <a:ext cx="43258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easy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945674" y="3188843"/>
            <a:ext cx="62230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263174" y="3188843"/>
            <a:ext cx="606422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Allows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869597" y="3188843"/>
            <a:ext cx="272994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142591" y="3188843"/>
            <a:ext cx="1444590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the separation 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587181" y="3188843"/>
            <a:ext cx="2525649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C6DAEC"/>
                </a:solidFill>
                <a:latin typeface="Arial"/>
                <a:cs typeface="Arial"/>
              </a:rPr>
              <a:t>code and speech through Jinja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263174" y="3505835"/>
            <a:ext cx="862507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templates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945674" y="3822827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2" name="text 1"/>
          <p:cNvSpPr txBox="1"/>
          <p:nvPr/>
        </p:nvSpPr>
        <p:spPr>
          <a:xfrm>
            <a:off x="3263174" y="3822827"/>
            <a:ext cx="66401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Verifies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3" name="text 1"/>
          <p:cNvSpPr txBox="1"/>
          <p:nvPr/>
        </p:nvSpPr>
        <p:spPr>
          <a:xfrm>
            <a:off x="3926831" y="3822827"/>
            <a:ext cx="118300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Alexa 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4" name="text 1"/>
          <p:cNvSpPr txBox="1"/>
          <p:nvPr/>
        </p:nvSpPr>
        <p:spPr>
          <a:xfrm>
            <a:off x="5109486" y="3822827"/>
            <a:ext cx="91254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signatures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2286762"/>
            <a:ext cx="5610531" cy="5097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solidFill>
                  <a:srgbClr val="19BBD5"/>
                </a:solidFill>
                <a:latin typeface="Arial"/>
                <a:cs typeface="Arial"/>
              </a:rPr>
              <a:t>[ Developer Experience ]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62681" y="2990723"/>
            <a:ext cx="275102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Let’s see how the code looks like.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766734" y="209550"/>
            <a:ext cx="1778692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3600" spc="10" dirty="0">
                <a:solidFill>
                  <a:srgbClr val="19BBD5"/>
                </a:solidFill>
                <a:latin typeface="Arial"/>
                <a:cs typeface="Arial"/>
              </a:rPr>
              <a:t>ASK CLI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F1791E8B-E104-4685-8DF3-D8FD21124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200" y="4807043"/>
            <a:ext cx="379800" cy="3369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A85637F-3A2B-4383-A198-1C88511242E7}"/>
              </a:ext>
            </a:extLst>
          </p:cNvPr>
          <p:cNvSpPr txBox="1"/>
          <p:nvPr/>
        </p:nvSpPr>
        <p:spPr>
          <a:xfrm>
            <a:off x="10822066" y="4933393"/>
            <a:ext cx="117981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solidFill>
                  <a:schemeClr val="bg2"/>
                </a:solidFill>
                <a:latin typeface="Arial"/>
                <a:cs typeface="Arial"/>
              </a:rPr>
              <a:t>14</a:t>
            </a:r>
            <a:endParaRPr sz="8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6D26DB06-1B1B-4CEA-A7E8-7273EE34F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8218"/>
            <a:ext cx="5527200" cy="540000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8F880057-DB29-4794-B175-2943C8E3B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18668"/>
            <a:ext cx="8047500" cy="5028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B5B44213-392C-4F17-8A0E-5D9D096A9DB0}"/>
              </a:ext>
            </a:extLst>
          </p:cNvPr>
          <p:cNvSpPr txBox="1"/>
          <p:nvPr/>
        </p:nvSpPr>
        <p:spPr>
          <a:xfrm>
            <a:off x="2390775" y="1053338"/>
            <a:ext cx="503118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Initialization, clone and deploy of skill and all related resources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11" name="Image">
            <a:extLst>
              <a:ext uri="{FF2B5EF4-FFF2-40B4-BE49-F238E27FC236}">
                <a16:creationId xmlns:a16="http://schemas.microsoft.com/office/drawing/2014/main" id="{0BFE0F53-BC30-4317-8FB5-F0395AB23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25" y="1482392"/>
            <a:ext cx="3824100" cy="3296100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6E63B740-A0AE-45E4-ACE5-2D179803688C}"/>
              </a:ext>
            </a:extLst>
          </p:cNvPr>
          <p:cNvSpPr txBox="1"/>
          <p:nvPr/>
        </p:nvSpPr>
        <p:spPr>
          <a:xfrm>
            <a:off x="2573550" y="1629992"/>
            <a:ext cx="76078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2"/>
                </a:solidFill>
                <a:latin typeface="Courier New"/>
                <a:cs typeface="Courier New"/>
              </a:rPr>
              <a:t>ask new</a:t>
            </a:r>
            <a:endParaRPr sz="14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C26A36CC-1BB7-4C3D-903E-D774E2BDBF8A}"/>
              </a:ext>
            </a:extLst>
          </p:cNvPr>
          <p:cNvSpPr txBox="1"/>
          <p:nvPr/>
        </p:nvSpPr>
        <p:spPr>
          <a:xfrm>
            <a:off x="2573550" y="1974263"/>
            <a:ext cx="270266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Allows you to create a skill from a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17084E0-73D4-4F14-BCB8-5227D27AF0CC}"/>
              </a:ext>
            </a:extLst>
          </p:cNvPr>
          <p:cNvSpPr txBox="1"/>
          <p:nvPr/>
        </p:nvSpPr>
        <p:spPr>
          <a:xfrm>
            <a:off x="2573550" y="2221913"/>
            <a:ext cx="321318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template, with all ﬁles needed to deploy.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502122D-9A27-4D81-90B2-C249E0FD62DD}"/>
              </a:ext>
            </a:extLst>
          </p:cNvPr>
          <p:cNvSpPr txBox="1"/>
          <p:nvPr/>
        </p:nvSpPr>
        <p:spPr>
          <a:xfrm>
            <a:off x="2573550" y="2620592"/>
            <a:ext cx="97815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2"/>
                </a:solidFill>
                <a:latin typeface="Courier New"/>
                <a:cs typeface="Courier New"/>
              </a:rPr>
              <a:t>ask clone</a:t>
            </a:r>
            <a:endParaRPr sz="14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6C07110E-60BD-4386-BBD7-49D873A7C372}"/>
              </a:ext>
            </a:extLst>
          </p:cNvPr>
          <p:cNvSpPr txBox="1"/>
          <p:nvPr/>
        </p:nvSpPr>
        <p:spPr>
          <a:xfrm>
            <a:off x="2573550" y="2964863"/>
            <a:ext cx="34788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Clones a skill present in the environment of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58D2D297-E4E6-4DD6-AAF7-1E081DF23D18}"/>
              </a:ext>
            </a:extLst>
          </p:cNvPr>
          <p:cNvSpPr txBox="1"/>
          <p:nvPr/>
        </p:nvSpPr>
        <p:spPr>
          <a:xfrm>
            <a:off x="2573550" y="3212513"/>
            <a:ext cx="236577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development to a local folder.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2DC57813-C3B9-4B68-B7F2-AB4B579E64E1}"/>
              </a:ext>
            </a:extLst>
          </p:cNvPr>
          <p:cNvSpPr txBox="1"/>
          <p:nvPr/>
        </p:nvSpPr>
        <p:spPr>
          <a:xfrm>
            <a:off x="2573550" y="3611192"/>
            <a:ext cx="108683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2"/>
                </a:solidFill>
                <a:latin typeface="Courier New"/>
                <a:cs typeface="Courier New"/>
              </a:rPr>
              <a:t>ask deploy</a:t>
            </a:r>
            <a:endParaRPr sz="14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A11055C1-B8F1-453B-B757-83BFFFF61C81}"/>
              </a:ext>
            </a:extLst>
          </p:cNvPr>
          <p:cNvSpPr txBox="1"/>
          <p:nvPr/>
        </p:nvSpPr>
        <p:spPr>
          <a:xfrm>
            <a:off x="2573550" y="3955464"/>
            <a:ext cx="267220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Loads a skill and all its resources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2B5DA90F-0CC8-47E2-8B60-8D3394662463}"/>
              </a:ext>
            </a:extLst>
          </p:cNvPr>
          <p:cNvSpPr txBox="1"/>
          <p:nvPr/>
        </p:nvSpPr>
        <p:spPr>
          <a:xfrm>
            <a:off x="2573550" y="4203114"/>
            <a:ext cx="26350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in the development environment</a:t>
            </a:r>
            <a:r>
              <a:rPr sz="1400" spc="10" dirty="0">
                <a:solidFill>
                  <a:schemeClr val="bg2"/>
                </a:solidFill>
                <a:latin typeface="Arial"/>
                <a:cs typeface="Arial"/>
              </a:rPr>
              <a:t>.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E496CD2E-B3B2-44CB-ADE5-827855F8E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27" y="1559293"/>
            <a:ext cx="2810100" cy="3374100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5F3F51A4-D160-417D-97E2-F76DC1BA0014}"/>
              </a:ext>
            </a:extLst>
          </p:cNvPr>
          <p:cNvSpPr txBox="1"/>
          <p:nvPr/>
        </p:nvSpPr>
        <p:spPr>
          <a:xfrm>
            <a:off x="6220802" y="1637703"/>
            <a:ext cx="144206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chemeClr val="bg2"/>
                </a:solidFill>
                <a:latin typeface="Arial"/>
                <a:cs typeface="Arial"/>
              </a:rPr>
              <a:t>skill  project  folder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357AD1F8-DA51-4B50-82AF-9D5475C5409D}"/>
              </a:ext>
            </a:extLst>
          </p:cNvPr>
          <p:cNvSpPr txBox="1"/>
          <p:nvPr/>
        </p:nvSpPr>
        <p:spPr>
          <a:xfrm>
            <a:off x="6220802" y="1888553"/>
            <a:ext cx="94257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E582832E-4FA7-45F0-BE95-8D70D686C01D}"/>
              </a:ext>
            </a:extLst>
          </p:cNvPr>
          <p:cNvSpPr txBox="1"/>
          <p:nvPr/>
        </p:nvSpPr>
        <p:spPr>
          <a:xfrm>
            <a:off x="6220802" y="2136204"/>
            <a:ext cx="848309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|-- .ask/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D86E4AF7-B3AC-40A3-AB62-C815F7D475EF}"/>
              </a:ext>
            </a:extLst>
          </p:cNvPr>
          <p:cNvSpPr txBox="1"/>
          <p:nvPr/>
        </p:nvSpPr>
        <p:spPr>
          <a:xfrm>
            <a:off x="6220802" y="2383854"/>
            <a:ext cx="122533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config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7AA7CBA-EAAD-4215-9753-60AABB3ED1D1}"/>
              </a:ext>
            </a:extLst>
          </p:cNvPr>
          <p:cNvSpPr txBox="1"/>
          <p:nvPr/>
        </p:nvSpPr>
        <p:spPr>
          <a:xfrm>
            <a:off x="6220802" y="2631504"/>
            <a:ext cx="9425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|-- hooks/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7392E4CA-AA16-474F-BAA0-E2135F31A8BE}"/>
              </a:ext>
            </a:extLst>
          </p:cNvPr>
          <p:cNvSpPr txBox="1"/>
          <p:nvPr/>
        </p:nvSpPr>
        <p:spPr>
          <a:xfrm>
            <a:off x="6220802" y="2879154"/>
            <a:ext cx="226215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post_new_hook.ps1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8F7C6B92-8B0F-464F-B21B-3B842FDE609C}"/>
              </a:ext>
            </a:extLst>
          </p:cNvPr>
          <p:cNvSpPr txBox="1"/>
          <p:nvPr/>
        </p:nvSpPr>
        <p:spPr>
          <a:xfrm>
            <a:off x="6220802" y="3126804"/>
            <a:ext cx="2450671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pre_deploy_hook.ps1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E8D759E6-2E6F-4F52-AE3E-F0143092941C}"/>
              </a:ext>
            </a:extLst>
          </p:cNvPr>
          <p:cNvSpPr txBox="1"/>
          <p:nvPr/>
        </p:nvSpPr>
        <p:spPr>
          <a:xfrm>
            <a:off x="6220802" y="3374454"/>
            <a:ext cx="103682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|-- lambda/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13DCBA35-FE54-453A-BEA6-4059B0D4F889}"/>
              </a:ext>
            </a:extLst>
          </p:cNvPr>
          <p:cNvSpPr txBox="1"/>
          <p:nvPr/>
        </p:nvSpPr>
        <p:spPr>
          <a:xfrm>
            <a:off x="6220802" y="3622104"/>
            <a:ext cx="2356414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lambda_function.py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5A0070D3-6E44-447F-9FB6-3F301182126A}"/>
              </a:ext>
            </a:extLst>
          </p:cNvPr>
          <p:cNvSpPr txBox="1"/>
          <p:nvPr/>
        </p:nvSpPr>
        <p:spPr>
          <a:xfrm>
            <a:off x="6220802" y="3869754"/>
            <a:ext cx="103682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|-- models/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C9E7ACEF-E8C7-4A6A-B625-321E884C989D}"/>
              </a:ext>
            </a:extLst>
          </p:cNvPr>
          <p:cNvSpPr txBox="1"/>
          <p:nvPr/>
        </p:nvSpPr>
        <p:spPr>
          <a:xfrm>
            <a:off x="6220802" y="4117404"/>
            <a:ext cx="160236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</a:t>
            </a:r>
            <a:r>
              <a:rPr lang="en-IN" sz="1200" spc="10" dirty="0" err="1">
                <a:solidFill>
                  <a:schemeClr val="bg2"/>
                </a:solidFill>
                <a:latin typeface="Courier New"/>
                <a:cs typeface="Courier New"/>
              </a:rPr>
              <a:t>en</a:t>
            </a:r>
            <a:r>
              <a:rPr lang="en-IN" sz="1200" spc="10" dirty="0">
                <a:solidFill>
                  <a:schemeClr val="bg2"/>
                </a:solidFill>
                <a:latin typeface="Courier New"/>
                <a:cs typeface="Courier New"/>
              </a:rPr>
              <a:t>-IN</a:t>
            </a: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.json</a:t>
            </a:r>
            <a:endParaRPr sz="12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EF377511-6B07-4E1D-84CE-6E9114E98CE9}"/>
              </a:ext>
            </a:extLst>
          </p:cNvPr>
          <p:cNvSpPr txBox="1"/>
          <p:nvPr/>
        </p:nvSpPr>
        <p:spPr>
          <a:xfrm>
            <a:off x="6220802" y="4365054"/>
            <a:ext cx="160236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   |-- en-US.json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68156B9A-4937-4D40-93D9-F7C04E16458F}"/>
              </a:ext>
            </a:extLst>
          </p:cNvPr>
          <p:cNvSpPr txBox="1"/>
          <p:nvPr/>
        </p:nvSpPr>
        <p:spPr>
          <a:xfrm>
            <a:off x="6220802" y="4612704"/>
            <a:ext cx="131959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chemeClr val="bg2"/>
                </a:solidFill>
                <a:latin typeface="Courier New"/>
                <a:cs typeface="Courier New"/>
              </a:rPr>
              <a:t>|-- skill.json</a:t>
            </a:r>
            <a:endParaRPr sz="1200">
              <a:solidFill>
                <a:schemeClr val="bg2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48335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95400" y="57150"/>
            <a:ext cx="6401496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3600" spc="10" dirty="0">
                <a:solidFill>
                  <a:srgbClr val="19BBD5"/>
                </a:solidFill>
                <a:latin typeface="Arial"/>
                <a:cs typeface="Arial"/>
              </a:rPr>
              <a:t>DynamoDB with AWS Lambda: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CB5F200D-9867-48E7-B387-85761B79D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47750"/>
            <a:ext cx="6423300" cy="24231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DB857412-831C-41D4-BFA6-62553E69D826}"/>
              </a:ext>
            </a:extLst>
          </p:cNvPr>
          <p:cNvSpPr txBox="1"/>
          <p:nvPr/>
        </p:nvSpPr>
        <p:spPr>
          <a:xfrm>
            <a:off x="2581275" y="1120521"/>
            <a:ext cx="2278428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C586C0"/>
                </a:solidFill>
                <a:latin typeface="Courier New"/>
                <a:cs typeface="Courier New"/>
              </a:rPr>
              <a:t>from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ask_sdk_dynamodb.adapter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C249749-C7C3-4808-9AA4-3C0324AA178C}"/>
              </a:ext>
            </a:extLst>
          </p:cNvPr>
          <p:cNvSpPr txBox="1"/>
          <p:nvPr/>
        </p:nvSpPr>
        <p:spPr>
          <a:xfrm>
            <a:off x="4810488" y="1120521"/>
            <a:ext cx="3722442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C586C0"/>
                </a:solidFill>
                <a:latin typeface="Courier New"/>
                <a:cs typeface="Courier New"/>
              </a:rPr>
              <a:t>import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 DynamoDbAdapter, user_id_partition_keygen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38DFCA1-62D1-48F6-BDCF-8D80F78EF48B}"/>
              </a:ext>
            </a:extLst>
          </p:cNvPr>
          <p:cNvSpPr txBox="1"/>
          <p:nvPr/>
        </p:nvSpPr>
        <p:spPr>
          <a:xfrm>
            <a:off x="2581275" y="1330071"/>
            <a:ext cx="149182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569CD6"/>
                </a:solidFill>
                <a:latin typeface="Courier New"/>
                <a:cs typeface="Courier New"/>
              </a:rPr>
              <a:t>def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000" spc="10" dirty="0">
                <a:solidFill>
                  <a:srgbClr val="DCDCAA"/>
                </a:solidFill>
                <a:latin typeface="Courier New"/>
                <a:cs typeface="Courier New"/>
              </a:rPr>
              <a:t>__init__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sz="1000" spc="10" dirty="0">
                <a:solidFill>
                  <a:srgbClr val="9CDCFE"/>
                </a:solidFill>
                <a:latin typeface="Courier New"/>
                <a:cs typeface="Courier New"/>
              </a:rPr>
              <a:t>self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):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D2A2B5A-C708-43A6-AD26-A1C18BF459B5}"/>
              </a:ext>
            </a:extLst>
          </p:cNvPr>
          <p:cNvSpPr txBox="1"/>
          <p:nvPr/>
        </p:nvSpPr>
        <p:spPr>
          <a:xfrm>
            <a:off x="2581275" y="1539621"/>
            <a:ext cx="22860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  dynamodb = boto3.resource(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DC10A26F-53E5-4FDC-9352-18C38B55F4E5}"/>
              </a:ext>
            </a:extLst>
          </p:cNvPr>
          <p:cNvSpPr txBox="1"/>
          <p:nvPr/>
        </p:nvSpPr>
        <p:spPr>
          <a:xfrm>
            <a:off x="4736180" y="1539621"/>
            <a:ext cx="895471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CE9178"/>
                </a:solidFill>
                <a:latin typeface="Courier New"/>
                <a:cs typeface="Courier New"/>
              </a:rPr>
              <a:t>'dynamodb'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6EF8C1F-908F-44A8-8B4A-C4AC9C80D6CC}"/>
              </a:ext>
            </a:extLst>
          </p:cNvPr>
          <p:cNvSpPr txBox="1"/>
          <p:nvPr/>
        </p:nvSpPr>
        <p:spPr>
          <a:xfrm>
            <a:off x="4736180" y="1749171"/>
            <a:ext cx="1861463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region_name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"eu-west-1"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B2FC0970-880C-415F-9154-507E3D556F5D}"/>
              </a:ext>
            </a:extLst>
          </p:cNvPr>
          <p:cNvSpPr txBox="1"/>
          <p:nvPr/>
        </p:nvSpPr>
        <p:spPr>
          <a:xfrm>
            <a:off x="4736180" y="1958721"/>
            <a:ext cx="1861463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aws_access_key_id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"xxx"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3161FE4D-E224-4118-BD13-92BB0B77D58C}"/>
              </a:ext>
            </a:extLst>
          </p:cNvPr>
          <p:cNvSpPr txBox="1"/>
          <p:nvPr/>
        </p:nvSpPr>
        <p:spPr>
          <a:xfrm>
            <a:off x="4736180" y="2168271"/>
            <a:ext cx="2091956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9CDCFE"/>
                </a:solidFill>
                <a:latin typeface="Courier New"/>
                <a:cs typeface="Courier New"/>
              </a:rPr>
              <a:t>aws_secret_access_key </a:t>
            </a:r>
            <a:r>
              <a:rPr sz="1000" spc="10" dirty="0">
                <a:solidFill>
                  <a:srgbClr val="CE9178"/>
                </a:solidFill>
                <a:latin typeface="Courier New"/>
                <a:cs typeface="Courier New"/>
              </a:rPr>
              <a:t>"xxx"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C98D726-F480-4306-A50D-EDDADABFE5F6}"/>
              </a:ext>
            </a:extLst>
          </p:cNvPr>
          <p:cNvSpPr txBox="1"/>
          <p:nvPr/>
        </p:nvSpPr>
        <p:spPr>
          <a:xfrm>
            <a:off x="6296629" y="2168271"/>
            <a:ext cx="152399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082FE995-7ED4-4871-A1F4-63E968A4B5C8}"/>
              </a:ext>
            </a:extLst>
          </p:cNvPr>
          <p:cNvSpPr txBox="1"/>
          <p:nvPr/>
        </p:nvSpPr>
        <p:spPr>
          <a:xfrm>
            <a:off x="6742472" y="2168271"/>
            <a:ext cx="1524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90B7C1BC-2F3D-4320-A864-DC289FEA89A5}"/>
              </a:ext>
            </a:extLst>
          </p:cNvPr>
          <p:cNvSpPr txBox="1"/>
          <p:nvPr/>
        </p:nvSpPr>
        <p:spPr>
          <a:xfrm>
            <a:off x="2581275" y="2377821"/>
            <a:ext cx="27432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  dynamo_client = DynamoDbAdapter(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0180BFEB-AA35-4D42-B2FF-CCE664026CAA}"/>
              </a:ext>
            </a:extLst>
          </p:cNvPr>
          <p:cNvSpPr txBox="1"/>
          <p:nvPr/>
        </p:nvSpPr>
        <p:spPr>
          <a:xfrm>
            <a:off x="5182023" y="2377821"/>
            <a:ext cx="2835071" cy="149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970" spc="10" dirty="0">
                <a:solidFill>
                  <a:srgbClr val="9CDCFE"/>
                </a:solidFill>
                <a:latin typeface="Courier New"/>
                <a:cs typeface="Courier New"/>
              </a:rPr>
              <a:t> </a:t>
            </a:r>
            <a:r>
              <a:rPr sz="970" spc="10" dirty="0" err="1">
                <a:solidFill>
                  <a:srgbClr val="9CDCFE"/>
                </a:solidFill>
                <a:latin typeface="Courier New"/>
                <a:cs typeface="Courier New"/>
              </a:rPr>
              <a:t>table_name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"skill-wall-street-users"</a:t>
            </a:r>
            <a:endParaRPr sz="900" dirty="0">
              <a:latin typeface="Courier New"/>
              <a:cs typeface="Courier New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E65C2209-F8CB-4D0C-8E9A-14FC70F97586}"/>
              </a:ext>
            </a:extLst>
          </p:cNvPr>
          <p:cNvSpPr txBox="1"/>
          <p:nvPr/>
        </p:nvSpPr>
        <p:spPr>
          <a:xfrm>
            <a:off x="7857078" y="2377821"/>
            <a:ext cx="1524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F5F8E0EF-DF24-44FA-88CD-F3C8D8A8B541}"/>
              </a:ext>
            </a:extLst>
          </p:cNvPr>
          <p:cNvSpPr txBox="1"/>
          <p:nvPr/>
        </p:nvSpPr>
        <p:spPr>
          <a:xfrm>
            <a:off x="5182023" y="2587371"/>
            <a:ext cx="2232998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partition_key_name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"user_id"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3EDEB05-9E6B-41A9-AA6A-67BDC49B2085}"/>
              </a:ext>
            </a:extLst>
          </p:cNvPr>
          <p:cNvSpPr txBox="1"/>
          <p:nvPr/>
        </p:nvSpPr>
        <p:spPr>
          <a:xfrm>
            <a:off x="5182023" y="2796921"/>
            <a:ext cx="3246313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partition_keygen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=user_id_partition_keygen,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B324B29D-87DC-41E1-8153-03C878095A7A}"/>
              </a:ext>
            </a:extLst>
          </p:cNvPr>
          <p:cNvSpPr txBox="1"/>
          <p:nvPr/>
        </p:nvSpPr>
        <p:spPr>
          <a:xfrm>
            <a:off x="5182023" y="3006471"/>
            <a:ext cx="1489927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9CDCFE"/>
                </a:solidFill>
                <a:latin typeface="Courier New"/>
                <a:cs typeface="Courier New"/>
              </a:rPr>
              <a:t>create_table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1000" spc="10" dirty="0">
                <a:solidFill>
                  <a:srgbClr val="569CD6"/>
                </a:solidFill>
                <a:latin typeface="Courier New"/>
                <a:cs typeface="Courier New"/>
              </a:rPr>
              <a:t>False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DD55D68-1F92-4771-985F-B62E3E786DB9}"/>
              </a:ext>
            </a:extLst>
          </p:cNvPr>
          <p:cNvSpPr txBox="1"/>
          <p:nvPr/>
        </p:nvSpPr>
        <p:spPr>
          <a:xfrm>
            <a:off x="5182023" y="3216021"/>
            <a:ext cx="2472956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dynamodb_resource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970" spc="10" dirty="0">
                <a:solidFill>
                  <a:srgbClr val="569CD6"/>
                </a:solidFill>
                <a:latin typeface="Courier New"/>
                <a:cs typeface="Courier New"/>
              </a:rPr>
              <a:t>self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.dynamodb)</a:t>
            </a:r>
            <a:endParaRPr sz="900">
              <a:latin typeface="Courier New"/>
              <a:cs typeface="Courier New"/>
            </a:endParaRPr>
          </a:p>
        </p:txBody>
      </p:sp>
      <p:pic>
        <p:nvPicPr>
          <p:cNvPr id="44" name="Image">
            <a:extLst>
              <a:ext uri="{FF2B5EF4-FFF2-40B4-BE49-F238E27FC236}">
                <a16:creationId xmlns:a16="http://schemas.microsoft.com/office/drawing/2014/main" id="{8402FDA9-6B18-47A3-879C-F9C44827D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0" y="4318027"/>
            <a:ext cx="6812700" cy="674400"/>
          </a:xfrm>
          <a:prstGeom prst="rect">
            <a:avLst/>
          </a:prstGeom>
        </p:spPr>
      </p:pic>
      <p:pic>
        <p:nvPicPr>
          <p:cNvPr id="45" name="Image">
            <a:extLst>
              <a:ext uri="{FF2B5EF4-FFF2-40B4-BE49-F238E27FC236}">
                <a16:creationId xmlns:a16="http://schemas.microsoft.com/office/drawing/2014/main" id="{44CC2A91-9905-4BDE-B386-DE11AA4E1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47" y="4313265"/>
            <a:ext cx="6822225" cy="683925"/>
          </a:xfrm>
          <a:prstGeom prst="rect">
            <a:avLst/>
          </a:prstGeom>
        </p:spPr>
      </p:pic>
      <p:sp>
        <p:nvSpPr>
          <p:cNvPr id="46" name="text 1">
            <a:extLst>
              <a:ext uri="{FF2B5EF4-FFF2-40B4-BE49-F238E27FC236}">
                <a16:creationId xmlns:a16="http://schemas.microsoft.com/office/drawing/2014/main" id="{5FE700C9-6073-488C-AA3F-5A36928F52A9}"/>
              </a:ext>
            </a:extLst>
          </p:cNvPr>
          <p:cNvSpPr txBox="1"/>
          <p:nvPr/>
        </p:nvSpPr>
        <p:spPr>
          <a:xfrm>
            <a:off x="2188885" y="4390798"/>
            <a:ext cx="28956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attrs = dynamo_client.get_attributes(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7" name="text 1">
            <a:extLst>
              <a:ext uri="{FF2B5EF4-FFF2-40B4-BE49-F238E27FC236}">
                <a16:creationId xmlns:a16="http://schemas.microsoft.com/office/drawing/2014/main" id="{426FF279-1FAB-4385-8923-5AEFF8AAF961}"/>
              </a:ext>
            </a:extLst>
          </p:cNvPr>
          <p:cNvSpPr txBox="1"/>
          <p:nvPr/>
        </p:nvSpPr>
        <p:spPr>
          <a:xfrm>
            <a:off x="4938247" y="4390798"/>
            <a:ext cx="3703513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request_envelope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=handler_input.request_envelope)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48" name="text 1">
            <a:extLst>
              <a:ext uri="{FF2B5EF4-FFF2-40B4-BE49-F238E27FC236}">
                <a16:creationId xmlns:a16="http://schemas.microsoft.com/office/drawing/2014/main" id="{8AE00BD7-D05F-47A0-AF30-39AFC318DD2A}"/>
              </a:ext>
            </a:extLst>
          </p:cNvPr>
          <p:cNvSpPr txBox="1"/>
          <p:nvPr/>
        </p:nvSpPr>
        <p:spPr>
          <a:xfrm>
            <a:off x="2188885" y="4600349"/>
            <a:ext cx="23622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dynamo_client.save_attributes(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9" name="text 1">
            <a:extLst>
              <a:ext uri="{FF2B5EF4-FFF2-40B4-BE49-F238E27FC236}">
                <a16:creationId xmlns:a16="http://schemas.microsoft.com/office/drawing/2014/main" id="{0C1E509C-F27E-4E7D-9B3D-C66EE94AFCFF}"/>
              </a:ext>
            </a:extLst>
          </p:cNvPr>
          <p:cNvSpPr txBox="1"/>
          <p:nvPr/>
        </p:nvSpPr>
        <p:spPr>
          <a:xfrm>
            <a:off x="4418097" y="4600349"/>
            <a:ext cx="3703514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request_envelope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=handler_input.request_envelope,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0" name="text 1">
            <a:extLst>
              <a:ext uri="{FF2B5EF4-FFF2-40B4-BE49-F238E27FC236}">
                <a16:creationId xmlns:a16="http://schemas.microsoft.com/office/drawing/2014/main" id="{823194BB-4EA3-41E8-A479-69E157E805F1}"/>
              </a:ext>
            </a:extLst>
          </p:cNvPr>
          <p:cNvSpPr txBox="1"/>
          <p:nvPr/>
        </p:nvSpPr>
        <p:spPr>
          <a:xfrm>
            <a:off x="4343790" y="4809899"/>
            <a:ext cx="2086277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9CDCFE"/>
                </a:solidFill>
                <a:latin typeface="Courier New"/>
                <a:cs typeface="Courier New"/>
              </a:rPr>
              <a:t>attributes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={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'key'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: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'value'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})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1" name="text 1">
            <a:extLst>
              <a:ext uri="{FF2B5EF4-FFF2-40B4-BE49-F238E27FC236}">
                <a16:creationId xmlns:a16="http://schemas.microsoft.com/office/drawing/2014/main" id="{C864E93E-B34E-4569-A81F-2A971D2491B4}"/>
              </a:ext>
            </a:extLst>
          </p:cNvPr>
          <p:cNvSpPr txBox="1"/>
          <p:nvPr/>
        </p:nvSpPr>
        <p:spPr>
          <a:xfrm>
            <a:off x="838200" y="3843950"/>
            <a:ext cx="211243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Saving and retrieving data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52" name="Image">
            <a:extLst>
              <a:ext uri="{FF2B5EF4-FFF2-40B4-BE49-F238E27FC236}">
                <a16:creationId xmlns:a16="http://schemas.microsoft.com/office/drawing/2014/main" id="{17DD3E2A-CCAC-47DA-BEF6-EDF1B5E40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09" y="4318040"/>
            <a:ext cx="569325" cy="428774"/>
          </a:xfrm>
          <a:prstGeom prst="rect">
            <a:avLst/>
          </a:prstGeom>
        </p:spPr>
      </p:pic>
      <p:pic>
        <p:nvPicPr>
          <p:cNvPr id="53" name="Image">
            <a:extLst>
              <a:ext uri="{FF2B5EF4-FFF2-40B4-BE49-F238E27FC236}">
                <a16:creationId xmlns:a16="http://schemas.microsoft.com/office/drawing/2014/main" id="{70B7FDAF-6696-4C60-ADA5-D702AAD2BFC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09" y="4103653"/>
            <a:ext cx="569325" cy="4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0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676400" y="209550"/>
            <a:ext cx="2835392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600" spc="10" dirty="0">
                <a:solidFill>
                  <a:srgbClr val="19BBD5"/>
                </a:solidFill>
                <a:latin typeface="Arial"/>
                <a:cs typeface="Arial"/>
              </a:rPr>
              <a:t>Custom Code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F1CAF625-7FD1-4676-BE36-5B782F42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02" y="1128712"/>
            <a:ext cx="7242300" cy="3389100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EEEA1C75-C142-415F-AE25-04D7D35C7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39" y="1123950"/>
            <a:ext cx="7251825" cy="3398625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F8314A8-C593-4990-AFEF-625F1350474E}"/>
              </a:ext>
            </a:extLst>
          </p:cNvPr>
          <p:cNvSpPr txBox="1"/>
          <p:nvPr/>
        </p:nvSpPr>
        <p:spPr>
          <a:xfrm>
            <a:off x="1448477" y="1201484"/>
            <a:ext cx="15240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sb = SkillBuilder()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599C77D-F334-4CA0-86E3-0D26E7B75AF9}"/>
              </a:ext>
            </a:extLst>
          </p:cNvPr>
          <p:cNvSpPr txBox="1"/>
          <p:nvPr/>
        </p:nvSpPr>
        <p:spPr>
          <a:xfrm>
            <a:off x="1448477" y="1620584"/>
            <a:ext cx="3543542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569CD6"/>
                </a:solidFill>
                <a:latin typeface="Courier New"/>
                <a:cs typeface="Courier New"/>
              </a:rPr>
              <a:t>class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000" spc="10" dirty="0">
                <a:solidFill>
                  <a:srgbClr val="4EC9B0"/>
                </a:solidFill>
                <a:latin typeface="Courier New"/>
                <a:cs typeface="Courier New"/>
              </a:rPr>
              <a:t>RequestLogger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sz="1000" spc="10" dirty="0">
                <a:solidFill>
                  <a:srgbClr val="4EC9B0"/>
                </a:solidFill>
                <a:latin typeface="Courier New"/>
                <a:cs typeface="Courier New"/>
              </a:rPr>
              <a:t>AbstractRequestInterceptor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A0462F4-E6FA-4860-B684-143F1523D901}"/>
              </a:ext>
            </a:extLst>
          </p:cNvPr>
          <p:cNvSpPr txBox="1"/>
          <p:nvPr/>
        </p:nvSpPr>
        <p:spPr>
          <a:xfrm>
            <a:off x="4866603" y="1620584"/>
            <a:ext cx="2286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):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AF1CAC72-F820-42DB-87DF-C935FFC4EB5E}"/>
              </a:ext>
            </a:extLst>
          </p:cNvPr>
          <p:cNvSpPr txBox="1"/>
          <p:nvPr/>
        </p:nvSpPr>
        <p:spPr>
          <a:xfrm>
            <a:off x="1905677" y="1830134"/>
            <a:ext cx="23622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CE9178"/>
                </a:solidFill>
                <a:latin typeface="Courier New"/>
                <a:cs typeface="Courier New"/>
              </a:rPr>
              <a:t>""" Logs the alexa request """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5DD6D91-1CC6-49F6-95FC-74E67BCD9A7D}"/>
              </a:ext>
            </a:extLst>
          </p:cNvPr>
          <p:cNvSpPr txBox="1"/>
          <p:nvPr/>
        </p:nvSpPr>
        <p:spPr>
          <a:xfrm>
            <a:off x="1905677" y="2039684"/>
            <a:ext cx="253212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569CD6"/>
                </a:solidFill>
                <a:latin typeface="Courier New"/>
                <a:cs typeface="Courier New"/>
              </a:rPr>
              <a:t>def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000" spc="10" dirty="0">
                <a:solidFill>
                  <a:srgbClr val="DCDCAA"/>
                </a:solidFill>
                <a:latin typeface="Courier New"/>
                <a:cs typeface="Courier New"/>
              </a:rPr>
              <a:t>process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(</a:t>
            </a:r>
            <a:r>
              <a:rPr sz="1000" spc="10" dirty="0">
                <a:solidFill>
                  <a:srgbClr val="9CDCFE"/>
                </a:solidFill>
                <a:latin typeface="Courier New"/>
                <a:cs typeface="Courier New"/>
              </a:rPr>
              <a:t>self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, </a:t>
            </a:r>
            <a:r>
              <a:rPr sz="1000" spc="10" dirty="0">
                <a:solidFill>
                  <a:srgbClr val="9CDCFE"/>
                </a:solidFill>
                <a:latin typeface="Courier New"/>
                <a:cs typeface="Courier New"/>
              </a:rPr>
              <a:t>handler_input</a:t>
            </a: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):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6C440EF-26B8-440D-AF89-4FC7E030938F}"/>
              </a:ext>
            </a:extLst>
          </p:cNvPr>
          <p:cNvSpPr txBox="1"/>
          <p:nvPr/>
        </p:nvSpPr>
        <p:spPr>
          <a:xfrm>
            <a:off x="1448477" y="2249234"/>
            <a:ext cx="19050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           logger.debug(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391647F1-693F-4861-8EFC-7D969FD8C474}"/>
              </a:ext>
            </a:extLst>
          </p:cNvPr>
          <p:cNvSpPr txBox="1"/>
          <p:nvPr/>
        </p:nvSpPr>
        <p:spPr>
          <a:xfrm>
            <a:off x="3231847" y="2249234"/>
            <a:ext cx="5145635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"ALEXA REQUEST: </a:t>
            </a:r>
            <a:r>
              <a:rPr sz="970" spc="10" dirty="0">
                <a:solidFill>
                  <a:srgbClr val="569CD6"/>
                </a:solidFill>
                <a:latin typeface="Courier New"/>
                <a:cs typeface="Courier New"/>
              </a:rPr>
              <a:t>{}</a:t>
            </a:r>
            <a:r>
              <a:rPr sz="970" spc="10" dirty="0">
                <a:solidFill>
                  <a:srgbClr val="CE9178"/>
                </a:solidFill>
                <a:latin typeface="Courier New"/>
                <a:cs typeface="Courier New"/>
              </a:rPr>
              <a:t>"</a:t>
            </a: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.format(handler_input.request_envelope.request))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18E0ED1-EB5D-4590-8188-102EC7ACCB65}"/>
              </a:ext>
            </a:extLst>
          </p:cNvPr>
          <p:cNvSpPr txBox="1"/>
          <p:nvPr/>
        </p:nvSpPr>
        <p:spPr>
          <a:xfrm>
            <a:off x="1448477" y="2668334"/>
            <a:ext cx="35814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sb.add_request_handler(LaunchRequestHandler())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D21BD59E-86F1-449A-B39D-BA09E0C4C848}"/>
              </a:ext>
            </a:extLst>
          </p:cNvPr>
          <p:cNvSpPr txBox="1"/>
          <p:nvPr/>
        </p:nvSpPr>
        <p:spPr>
          <a:xfrm>
            <a:off x="1448477" y="2877884"/>
            <a:ext cx="33528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sb.add_request_handler(HelpIntentHandler())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8ED4204B-37B7-4772-BE19-673C1D468A71}"/>
              </a:ext>
            </a:extLst>
          </p:cNvPr>
          <p:cNvSpPr txBox="1"/>
          <p:nvPr/>
        </p:nvSpPr>
        <p:spPr>
          <a:xfrm>
            <a:off x="1448477" y="3087434"/>
            <a:ext cx="33528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sb.add_request_handler(ExitIntentHandler())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F2311553-C616-4AE2-888B-604FE895F287}"/>
              </a:ext>
            </a:extLst>
          </p:cNvPr>
          <p:cNvSpPr txBox="1"/>
          <p:nvPr/>
        </p:nvSpPr>
        <p:spPr>
          <a:xfrm>
            <a:off x="1448477" y="3506533"/>
            <a:ext cx="28194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sb.add_request_handler(KpiHandler())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6C6B841F-1A72-4766-9096-8661C4A725DD}"/>
              </a:ext>
            </a:extLst>
          </p:cNvPr>
          <p:cNvSpPr txBox="1"/>
          <p:nvPr/>
        </p:nvSpPr>
        <p:spPr>
          <a:xfrm>
            <a:off x="1448477" y="3716083"/>
            <a:ext cx="38862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D4D4D4"/>
                </a:solidFill>
                <a:latin typeface="Courier New"/>
                <a:cs typeface="Courier New"/>
              </a:rPr>
              <a:t>sb.add_global_request_interceptor(RequestLogger())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5CD97D75-ED9A-4C13-9AAA-229EF33C64DB}"/>
              </a:ext>
            </a:extLst>
          </p:cNvPr>
          <p:cNvSpPr txBox="1"/>
          <p:nvPr/>
        </p:nvSpPr>
        <p:spPr>
          <a:xfrm>
            <a:off x="1448477" y="4135183"/>
            <a:ext cx="2819400" cy="101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D4D4D4"/>
                </a:solidFill>
                <a:latin typeface="Courier New"/>
                <a:cs typeface="Courier New"/>
              </a:rPr>
              <a:t>lambda_handler = sb.lambda_handler()</a:t>
            </a:r>
            <a:endParaRPr sz="10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50709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95400" y="2215"/>
            <a:ext cx="610721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3600" spc="10" dirty="0">
                <a:solidFill>
                  <a:srgbClr val="19BBD5"/>
                </a:solidFill>
                <a:latin typeface="Arial"/>
                <a:cs typeface="Arial"/>
              </a:rPr>
              <a:t>Localization and Translation</a:t>
            </a:r>
          </a:p>
          <a:p>
            <a:pPr marL="0">
              <a:lnSpc>
                <a:spcPct val="100000"/>
              </a:lnSpc>
            </a:pPr>
            <a:endParaRPr sz="3600" dirty="0">
              <a:latin typeface="Arial"/>
              <a:cs typeface="Arial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7B021E5-ACE9-4E6B-BB5D-1499B9C867DC}"/>
              </a:ext>
            </a:extLst>
          </p:cNvPr>
          <p:cNvSpPr txBox="1"/>
          <p:nvPr/>
        </p:nvSpPr>
        <p:spPr>
          <a:xfrm>
            <a:off x="1565420" y="997304"/>
            <a:ext cx="762644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It is possible to manage the translation of a skill for the different languages ​​supported by Alexa.</a:t>
            </a:r>
            <a:endParaRPr lang="it-IT"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B5696DB-DEB4-4840-8A5F-268FB43EAB13}"/>
              </a:ext>
            </a:extLst>
          </p:cNvPr>
          <p:cNvSpPr txBox="1"/>
          <p:nvPr/>
        </p:nvSpPr>
        <p:spPr>
          <a:xfrm>
            <a:off x="1567760" y="1220066"/>
            <a:ext cx="5666295" cy="2108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370" spc="10" dirty="0">
                <a:solidFill>
                  <a:schemeClr val="bg2"/>
                </a:solidFill>
                <a:latin typeface="Arial"/>
                <a:cs typeface="Arial"/>
              </a:rPr>
              <a:t>The addition of supported languages ​​is done by the Developer Console.</a:t>
            </a:r>
            <a:endParaRPr lang="it-IT" sz="13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8993DA8-5B9A-41E8-8490-D60F6E20B0A7}"/>
              </a:ext>
            </a:extLst>
          </p:cNvPr>
          <p:cNvSpPr txBox="1"/>
          <p:nvPr/>
        </p:nvSpPr>
        <p:spPr>
          <a:xfrm>
            <a:off x="1564816" y="1442777"/>
            <a:ext cx="649055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This will automatically create language templates (JSON files) for each language.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8F4CE6BE-9095-4BFC-9791-F9339072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5" y="3902600"/>
            <a:ext cx="1060846" cy="1060850"/>
          </a:xfrm>
          <a:prstGeom prst="rect">
            <a:avLst/>
          </a:prstGeom>
        </p:spPr>
      </p:pic>
      <p:pic>
        <p:nvPicPr>
          <p:cNvPr id="10" name="Image">
            <a:extLst>
              <a:ext uri="{FF2B5EF4-FFF2-40B4-BE49-F238E27FC236}">
                <a16:creationId xmlns:a16="http://schemas.microsoft.com/office/drawing/2014/main" id="{92AC50A8-8117-4BEE-8463-A753F17DE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73" y="4154527"/>
            <a:ext cx="1060846" cy="1060850"/>
          </a:xfrm>
          <a:prstGeom prst="rect">
            <a:avLst/>
          </a:prstGeom>
        </p:spPr>
      </p:pic>
      <p:pic>
        <p:nvPicPr>
          <p:cNvPr id="11" name="Image">
            <a:extLst>
              <a:ext uri="{FF2B5EF4-FFF2-40B4-BE49-F238E27FC236}">
                <a16:creationId xmlns:a16="http://schemas.microsoft.com/office/drawing/2014/main" id="{C6A32868-6DCA-49D0-9270-F5187AD10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5" y="3902600"/>
            <a:ext cx="1060845" cy="1060850"/>
          </a:xfrm>
          <a:prstGeom prst="rect">
            <a:avLst/>
          </a:prstGeom>
        </p:spPr>
      </p:pic>
      <p:pic>
        <p:nvPicPr>
          <p:cNvPr id="12" name="Image">
            <a:extLst>
              <a:ext uri="{FF2B5EF4-FFF2-40B4-BE49-F238E27FC236}">
                <a16:creationId xmlns:a16="http://schemas.microsoft.com/office/drawing/2014/main" id="{257CFA9A-2AA3-437A-B5DA-61011BAD4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3" y="4112948"/>
            <a:ext cx="1060845" cy="1060850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66FB078A-D5CE-4CAF-A788-999B655C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36" y="3902600"/>
            <a:ext cx="1060845" cy="1060850"/>
          </a:xfrm>
          <a:prstGeom prst="rect">
            <a:avLst/>
          </a:prstGeom>
        </p:spPr>
      </p:pic>
      <p:pic>
        <p:nvPicPr>
          <p:cNvPr id="14" name="Image">
            <a:extLst>
              <a:ext uri="{FF2B5EF4-FFF2-40B4-BE49-F238E27FC236}">
                <a16:creationId xmlns:a16="http://schemas.microsoft.com/office/drawing/2014/main" id="{48CFE9E9-BD02-4747-8F7D-F8FE9377D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19" y="4110228"/>
            <a:ext cx="1060845" cy="1060850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5352C11F-38A9-4FEE-8F45-7F0C9D547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50" y="3856929"/>
            <a:ext cx="1060845" cy="1060850"/>
          </a:xfrm>
          <a:prstGeom prst="rect">
            <a:avLst/>
          </a:prstGeom>
        </p:spPr>
      </p:pic>
      <p:pic>
        <p:nvPicPr>
          <p:cNvPr id="16" name="Image">
            <a:extLst>
              <a:ext uri="{FF2B5EF4-FFF2-40B4-BE49-F238E27FC236}">
                <a16:creationId xmlns:a16="http://schemas.microsoft.com/office/drawing/2014/main" id="{8B709714-B3BC-4034-9DAD-B33A4FDE2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26" y="4089489"/>
            <a:ext cx="1060846" cy="1060850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2EE86B26-5406-4336-A807-8E245560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98" y="3902600"/>
            <a:ext cx="1060846" cy="1060850"/>
          </a:xfrm>
          <a:prstGeom prst="rect">
            <a:avLst/>
          </a:prstGeom>
        </p:spPr>
      </p:pic>
      <p:pic>
        <p:nvPicPr>
          <p:cNvPr id="18" name="Image">
            <a:extLst>
              <a:ext uri="{FF2B5EF4-FFF2-40B4-BE49-F238E27FC236}">
                <a16:creationId xmlns:a16="http://schemas.microsoft.com/office/drawing/2014/main" id="{108465A5-88AC-4286-BACC-E5A89DA1C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90" y="4089968"/>
            <a:ext cx="1060846" cy="1060850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787AD021-7A39-4F38-B6A6-FF94F1DA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29" y="3902600"/>
            <a:ext cx="1060845" cy="1060850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F69E464D-ABD8-490E-B572-E64F167C5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8" y="4046997"/>
            <a:ext cx="1060845" cy="1060850"/>
          </a:xfrm>
          <a:prstGeom prst="rect">
            <a:avLst/>
          </a:prstGeom>
        </p:spPr>
      </p:pic>
      <p:pic>
        <p:nvPicPr>
          <p:cNvPr id="21" name="Image">
            <a:extLst>
              <a:ext uri="{FF2B5EF4-FFF2-40B4-BE49-F238E27FC236}">
                <a16:creationId xmlns:a16="http://schemas.microsoft.com/office/drawing/2014/main" id="{88013745-FE09-4430-B2BB-6E9623A998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50" y="3915425"/>
            <a:ext cx="1035200" cy="1035200"/>
          </a:xfrm>
          <a:prstGeom prst="rect">
            <a:avLst/>
          </a:prstGeom>
        </p:spPr>
      </p:pic>
      <p:pic>
        <p:nvPicPr>
          <p:cNvPr id="22" name="Image">
            <a:extLst>
              <a:ext uri="{FF2B5EF4-FFF2-40B4-BE49-F238E27FC236}">
                <a16:creationId xmlns:a16="http://schemas.microsoft.com/office/drawing/2014/main" id="{748408D2-CABF-42D3-93E4-1520C90346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10" y="4013200"/>
            <a:ext cx="1035199" cy="1035200"/>
          </a:xfrm>
          <a:prstGeom prst="rect">
            <a:avLst/>
          </a:prstGeom>
        </p:spPr>
      </p:pic>
      <p:pic>
        <p:nvPicPr>
          <p:cNvPr id="23" name="Image">
            <a:extLst>
              <a:ext uri="{FF2B5EF4-FFF2-40B4-BE49-F238E27FC236}">
                <a16:creationId xmlns:a16="http://schemas.microsoft.com/office/drawing/2014/main" id="{BBBF3D9B-A517-4405-9366-6971A4A509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10" y="2496253"/>
            <a:ext cx="4228048" cy="1546500"/>
          </a:xfrm>
          <a:prstGeom prst="rect">
            <a:avLst/>
          </a:prstGeom>
        </p:spPr>
      </p:pic>
      <p:sp>
        <p:nvSpPr>
          <p:cNvPr id="25" name="text 1">
            <a:extLst>
              <a:ext uri="{FF2B5EF4-FFF2-40B4-BE49-F238E27FC236}">
                <a16:creationId xmlns:a16="http://schemas.microsoft.com/office/drawing/2014/main" id="{FC80C117-02D9-4B35-9FC9-586A8248C566}"/>
              </a:ext>
            </a:extLst>
          </p:cNvPr>
          <p:cNvSpPr txBox="1"/>
          <p:nvPr/>
        </p:nvSpPr>
        <p:spPr>
          <a:xfrm>
            <a:off x="4921444" y="2589188"/>
            <a:ext cx="148630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#. NOTE: skill name</a:t>
            </a:r>
            <a:endParaRPr sz="10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0A9F5224-331C-49BA-AA26-0C913B87D4F3}"/>
              </a:ext>
            </a:extLst>
          </p:cNvPr>
          <p:cNvSpPr txBox="1"/>
          <p:nvPr/>
        </p:nvSpPr>
        <p:spPr>
          <a:xfrm>
            <a:off x="4921444" y="2798738"/>
            <a:ext cx="1408078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msgid "SKILL_NAME"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F609D5A6-C873-4EA7-9FD6-FC74EB7AE440}"/>
              </a:ext>
            </a:extLst>
          </p:cNvPr>
          <p:cNvSpPr txBox="1"/>
          <p:nvPr/>
        </p:nvSpPr>
        <p:spPr>
          <a:xfrm>
            <a:off x="4921444" y="3008288"/>
            <a:ext cx="406778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msgstr "&lt;lang xml:lang='en-US'&gt;Web Analytics&lt;/lang&gt;"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B8DEC47A-E358-4C8D-B28F-F1A447405B50}"/>
              </a:ext>
            </a:extLst>
          </p:cNvPr>
          <p:cNvSpPr txBox="1"/>
          <p:nvPr/>
        </p:nvSpPr>
        <p:spPr>
          <a:xfrm>
            <a:off x="4921444" y="3217838"/>
            <a:ext cx="3207288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#. NOTE: whisper response for main intent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E9E747F2-75C5-46ED-9358-2C1716C54CBD}"/>
              </a:ext>
            </a:extLst>
          </p:cNvPr>
          <p:cNvSpPr txBox="1"/>
          <p:nvPr/>
        </p:nvSpPr>
        <p:spPr>
          <a:xfrm>
            <a:off x="4921444" y="3427388"/>
            <a:ext cx="1877437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msgid "WHISPER_RESPONSE"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E4776E55-3F5D-43FA-897A-A8C359FA2D62}"/>
              </a:ext>
            </a:extLst>
          </p:cNvPr>
          <p:cNvSpPr txBox="1"/>
          <p:nvPr/>
        </p:nvSpPr>
        <p:spPr>
          <a:xfrm>
            <a:off x="4921444" y="3636938"/>
            <a:ext cx="375487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msgstr "&lt;amazon:effect name=”whispered”&gt;</a:t>
            </a:r>
            <a:r>
              <a:rPr lang="en-IN" sz="1000" spc="10" dirty="0">
                <a:solidFill>
                  <a:schemeClr val="bg2"/>
                </a:solidFill>
                <a:latin typeface="Courier New"/>
                <a:cs typeface="Courier New"/>
              </a:rPr>
              <a:t> Welcome</a:t>
            </a:r>
            <a:endParaRPr sz="1000" dirty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82F4AF5B-28CC-4592-BF22-7A5EF318A8DB}"/>
              </a:ext>
            </a:extLst>
          </p:cNvPr>
          <p:cNvSpPr txBox="1"/>
          <p:nvPr/>
        </p:nvSpPr>
        <p:spPr>
          <a:xfrm>
            <a:off x="5378644" y="3846488"/>
            <a:ext cx="179921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  tutti&lt;/amazon:effect&gt;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D9167A20-F59E-48BA-9E4A-32972AC2F52A}"/>
              </a:ext>
            </a:extLst>
          </p:cNvPr>
          <p:cNvSpPr txBox="1"/>
          <p:nvPr/>
        </p:nvSpPr>
        <p:spPr>
          <a:xfrm>
            <a:off x="7087707" y="3846488"/>
            <a:ext cx="78227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Courier New"/>
                <a:cs typeface="Courier New"/>
              </a:rPr>
              <a:t>"</a:t>
            </a:r>
            <a:endParaRPr sz="100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0FA4B802-E46F-453A-9F5B-1A39E653B39B}"/>
              </a:ext>
            </a:extLst>
          </p:cNvPr>
          <p:cNvSpPr txBox="1"/>
          <p:nvPr/>
        </p:nvSpPr>
        <p:spPr>
          <a:xfrm>
            <a:off x="2414628" y="2157351"/>
            <a:ext cx="242822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Within the texts you can insert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93B0243A-2E59-4882-AFB4-8ADD009FDB95}"/>
              </a:ext>
            </a:extLst>
          </p:cNvPr>
          <p:cNvSpPr txBox="1"/>
          <p:nvPr/>
        </p:nvSpPr>
        <p:spPr>
          <a:xfrm>
            <a:off x="4899739" y="2148203"/>
            <a:ext cx="246868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SSML meta tags too, to unlock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75CEE09F-E233-4594-BA86-79E99BCAE1F1}"/>
              </a:ext>
            </a:extLst>
          </p:cNvPr>
          <p:cNvSpPr txBox="1"/>
          <p:nvPr/>
        </p:nvSpPr>
        <p:spPr>
          <a:xfrm>
            <a:off x="2427481" y="2367699"/>
            <a:ext cx="24859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400" spc="10" dirty="0">
                <a:solidFill>
                  <a:schemeClr val="bg2"/>
                </a:solidFill>
                <a:latin typeface="Arial"/>
                <a:cs typeface="Arial"/>
              </a:rPr>
              <a:t>additional features of language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7E47A3C2-5CA7-4FAA-A561-9E3A9A5C8AF5}"/>
              </a:ext>
            </a:extLst>
          </p:cNvPr>
          <p:cNvSpPr txBox="1"/>
          <p:nvPr/>
        </p:nvSpPr>
        <p:spPr>
          <a:xfrm>
            <a:off x="2461586" y="2578047"/>
            <a:ext cx="63838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400" spc="10" dirty="0">
                <a:solidFill>
                  <a:schemeClr val="bg2"/>
                </a:solidFill>
                <a:latin typeface="Arial"/>
                <a:cs typeface="Arial"/>
              </a:rPr>
              <a:t>in</a:t>
            </a:r>
            <a:r>
              <a:rPr sz="1400" spc="10" dirty="0">
                <a:solidFill>
                  <a:schemeClr val="bg2"/>
                </a:solidFill>
                <a:latin typeface="Arial"/>
                <a:cs typeface="Arial"/>
              </a:rPr>
              <a:t> Alexa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11E3BE2E-D7DE-4BE6-A8F5-557788554E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50" y="1713376"/>
            <a:ext cx="1329000" cy="331800"/>
          </a:xfrm>
          <a:prstGeom prst="rect">
            <a:avLst/>
          </a:prstGeom>
        </p:spPr>
      </p:pic>
      <p:sp>
        <p:nvSpPr>
          <p:cNvPr id="39" name="text 1">
            <a:extLst>
              <a:ext uri="{FF2B5EF4-FFF2-40B4-BE49-F238E27FC236}">
                <a16:creationId xmlns:a16="http://schemas.microsoft.com/office/drawing/2014/main" id="{120B9F4C-6B15-42D9-88EE-68343B43E461}"/>
              </a:ext>
            </a:extLst>
          </p:cNvPr>
          <p:cNvSpPr txBox="1"/>
          <p:nvPr/>
        </p:nvSpPr>
        <p:spPr>
          <a:xfrm>
            <a:off x="8402594" y="1818448"/>
            <a:ext cx="58734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2"/>
                </a:solidFill>
                <a:latin typeface="Arial"/>
                <a:cs typeface="Arial"/>
              </a:rPr>
              <a:t>File .</a:t>
            </a:r>
            <a:r>
              <a:rPr lang="en-IN" sz="1400" spc="10" dirty="0" err="1">
                <a:solidFill>
                  <a:schemeClr val="bg2"/>
                </a:solidFill>
                <a:latin typeface="Arial"/>
                <a:cs typeface="Arial"/>
              </a:rPr>
              <a:t>py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40" name="Image">
            <a:extLst>
              <a:ext uri="{FF2B5EF4-FFF2-40B4-BE49-F238E27FC236}">
                <a16:creationId xmlns:a16="http://schemas.microsoft.com/office/drawing/2014/main" id="{C35E7690-3B2C-4AA7-B158-610FA6EA3D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970" y="1906274"/>
            <a:ext cx="273725" cy="363475"/>
          </a:xfrm>
          <a:prstGeom prst="rect">
            <a:avLst/>
          </a:prstGeom>
        </p:spPr>
      </p:pic>
      <p:pic>
        <p:nvPicPr>
          <p:cNvPr id="41" name="Image">
            <a:extLst>
              <a:ext uri="{FF2B5EF4-FFF2-40B4-BE49-F238E27FC236}">
                <a16:creationId xmlns:a16="http://schemas.microsoft.com/office/drawing/2014/main" id="{F001B355-2675-4CC4-952A-1C2F4E145B1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Sketch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4" y="2099551"/>
            <a:ext cx="273724" cy="3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3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38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0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48" y="810877"/>
            <a:ext cx="5667103" cy="425032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C6B5878-28B8-4FCD-A472-29996F130836}"/>
              </a:ext>
            </a:extLst>
          </p:cNvPr>
          <p:cNvSpPr txBox="1"/>
          <p:nvPr/>
        </p:nvSpPr>
        <p:spPr>
          <a:xfrm>
            <a:off x="1524000" y="155464"/>
            <a:ext cx="4714880" cy="5539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600" spc="10" dirty="0">
                <a:solidFill>
                  <a:srgbClr val="19BBD5"/>
                </a:solidFill>
                <a:latin typeface="Arial"/>
                <a:cs typeface="Arial"/>
              </a:rPr>
              <a:t>Live Deploy &amp; Testing :</a:t>
            </a:r>
            <a:endParaRPr lang="en-US"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39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2" y="552892"/>
            <a:ext cx="7197060" cy="40483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88087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9BBD5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76784"/>
            <a:ext cx="1094232" cy="947928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440"/>
            <a:ext cx="556925" cy="597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1161450"/>
            <a:ext cx="352800" cy="305399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23" y="0"/>
            <a:ext cx="750600" cy="490687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3" y="49692"/>
            <a:ext cx="295199" cy="2556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17" y="4479629"/>
            <a:ext cx="386783" cy="4831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9" y="4741091"/>
            <a:ext cx="284101" cy="245708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85" y="3628029"/>
            <a:ext cx="543000" cy="470092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44" y="4000371"/>
            <a:ext cx="256650" cy="224836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0" y="510011"/>
            <a:ext cx="5717951" cy="434860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0" y="510013"/>
            <a:ext cx="5717951" cy="4348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2263313"/>
            <a:ext cx="4100741" cy="624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Testing a Skill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08499" y="1839641"/>
            <a:ext cx="1690725" cy="624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ngrok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08499" y="2591435"/>
            <a:ext cx="5067870" cy="414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exposes local servers behind NATs and firewalls to the public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internet over secure tunnels.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428417"/>
            <a:ext cx="1690725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ngrok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34624" y="1180211"/>
            <a:ext cx="2200439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Local http to public https!!!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74324" y="1625219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91824" y="1625219"/>
            <a:ext cx="1618691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Demoing web sites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909449" y="1625219"/>
            <a:ext cx="677062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without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585444" y="1625219"/>
            <a:ext cx="850417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deploying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974324" y="1942211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91824" y="1942211"/>
            <a:ext cx="152129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Building webhook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813117" y="1942211"/>
            <a:ext cx="938072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consumers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751189" y="1942211"/>
            <a:ext cx="66209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on your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413281" y="1942211"/>
            <a:ext cx="108692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dev machine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974324" y="2259203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291824" y="2259203"/>
            <a:ext cx="1704567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Testing mobile apps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995327" y="2259203"/>
            <a:ext cx="15139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connected to your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508191" y="2259203"/>
            <a:ext cx="1243993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locally running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291824" y="2588387"/>
            <a:ext cx="74615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backend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974324" y="2908427"/>
            <a:ext cx="6223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291824" y="2908427"/>
            <a:ext cx="146275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Stable addresses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4753874" y="2908427"/>
            <a:ext cx="273633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026797" y="2908427"/>
            <a:ext cx="41018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your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436270" y="2908427"/>
            <a:ext cx="155325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connected devices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988820" y="2908427"/>
            <a:ext cx="38155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that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369669" y="2908427"/>
            <a:ext cx="315062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291824" y="3225419"/>
            <a:ext cx="1695392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deployed in the field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974324" y="3542411"/>
            <a:ext cx="62230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3291824" y="3542411"/>
            <a:ext cx="1498284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Running personal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4789043" y="3542411"/>
            <a:ext cx="1194993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cloud 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982969" y="3542411"/>
            <a:ext cx="1344522" cy="1984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from your home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17208" y="1860977"/>
            <a:ext cx="3922204" cy="624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AWS Lambda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17208" y="2615819"/>
            <a:ext cx="5412106" cy="4117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AWS Lambda is a compute service that lets you run code without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provisioning or managing servers.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43334" y="215057"/>
            <a:ext cx="3922203" cy="624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AWS Lambda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843334" y="969898"/>
            <a:ext cx="5310340" cy="4117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 compute service that lets you run code without provisioning or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managing servers.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54384" y="1704467"/>
            <a:ext cx="6222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271884" y="1704467"/>
            <a:ext cx="78155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Executes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052906" y="1704467"/>
            <a:ext cx="41009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your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62468" y="1704467"/>
            <a:ext cx="198862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code only when needed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954384" y="2024507"/>
            <a:ext cx="6222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271884" y="2024507"/>
            <a:ext cx="58016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Scales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51334" y="2024507"/>
            <a:ext cx="120050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automatically,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051129" y="2024507"/>
            <a:ext cx="169283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from a few requests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743252" y="2024507"/>
            <a:ext cx="31506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057602" y="2024507"/>
            <a:ext cx="56256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day 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271884" y="2341499"/>
            <a:ext cx="189968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thousands per second.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954384" y="2670683"/>
            <a:ext cx="6222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271884" y="2670683"/>
            <a:ext cx="102999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Charged 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300812" y="2670683"/>
            <a:ext cx="80125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compute,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101002" y="2670683"/>
            <a:ext cx="315416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not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415352" y="2670683"/>
            <a:ext cx="87166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downtime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954384" y="2987675"/>
            <a:ext cx="6222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3271884" y="2987675"/>
            <a:ext cx="97473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Any kind 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246619" y="2987675"/>
            <a:ext cx="1701724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application backend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954384" y="3304667"/>
            <a:ext cx="6222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79" spc="10" dirty="0">
                <a:solidFill>
                  <a:srgbClr val="19BBD5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271884" y="3304667"/>
            <a:ext cx="447735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719559" y="3304667"/>
            <a:ext cx="87121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serverless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589508" y="3304667"/>
            <a:ext cx="104468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634190" y="3304667"/>
            <a:ext cx="109851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composed 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732709" y="3304667"/>
            <a:ext cx="80170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534409" y="3304667"/>
            <a:ext cx="695340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that 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3271884" y="3624707"/>
            <a:ext cx="1630959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triggered by events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34624" y="2263313"/>
            <a:ext cx="4431982" cy="6247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Alexa Skill Test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08410" y="265684"/>
            <a:ext cx="4141571" cy="5664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19BBD5"/>
                </a:solidFill>
                <a:latin typeface="Arial"/>
                <a:cs typeface="Arial"/>
              </a:rPr>
              <a:t>Alexa Simulator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46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256" y="1544020"/>
            <a:ext cx="7982608" cy="30089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48043" y="265684"/>
            <a:ext cx="2704845" cy="5664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19BBD5"/>
                </a:solidFill>
                <a:latin typeface="Arial"/>
                <a:cs typeface="Arial"/>
              </a:rPr>
              <a:t>Echosim.io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47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929640"/>
            <a:ext cx="7235952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905000" y="0"/>
            <a:ext cx="4194418" cy="13542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4400" spc="10" dirty="0">
                <a:solidFill>
                  <a:srgbClr val="19BBD5"/>
                </a:solidFill>
                <a:latin typeface="Arial"/>
                <a:cs typeface="Arial"/>
              </a:rPr>
              <a:t>Deploying a </a:t>
            </a:r>
            <a:r>
              <a:rPr sz="4400" spc="10" dirty="0" err="1">
                <a:solidFill>
                  <a:srgbClr val="19BBD5"/>
                </a:solidFill>
                <a:latin typeface="Arial"/>
                <a:cs typeface="Arial"/>
              </a:rPr>
              <a:t>Skil</a:t>
            </a:r>
            <a:r>
              <a:rPr lang="en-IN" sz="4400" spc="10" dirty="0">
                <a:solidFill>
                  <a:srgbClr val="19BBD5"/>
                </a:solidFill>
                <a:latin typeface="Arial"/>
                <a:cs typeface="Arial"/>
              </a:rPr>
              <a:t>l</a:t>
            </a:r>
            <a:endParaRPr lang="en-US" sz="4400" spc="10" dirty="0">
              <a:solidFill>
                <a:srgbClr val="19BBD5"/>
              </a:solidFill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lang="en-IN" sz="4400" spc="10" dirty="0">
                <a:solidFill>
                  <a:srgbClr val="19BBD5"/>
                </a:solidFill>
                <a:latin typeface="Arial"/>
                <a:cs typeface="Arial"/>
              </a:rPr>
              <a:t> 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A9BD6-303B-428D-AF57-D7D66254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71550"/>
            <a:ext cx="6664571" cy="338467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E3F2C0C-CC35-46A2-B982-C5E0A213F21B}"/>
              </a:ext>
            </a:extLst>
          </p:cNvPr>
          <p:cNvSpPr txBox="1"/>
          <p:nvPr/>
        </p:nvSpPr>
        <p:spPr>
          <a:xfrm>
            <a:off x="76200" y="4933950"/>
            <a:ext cx="1155445" cy="11849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0" spc="10" dirty="0">
                <a:solidFill>
                  <a:srgbClr val="FFFFFF"/>
                </a:solidFill>
                <a:latin typeface="Century Gothic"/>
                <a:cs typeface="Century Gothic"/>
              </a:rPr>
              <a:t>Source: </a:t>
            </a:r>
            <a:r>
              <a:rPr lang="en-IN" sz="770" spc="10" dirty="0">
                <a:solidFill>
                  <a:srgbClr val="FFFFFF"/>
                </a:solidFill>
                <a:latin typeface="Century Gothic"/>
                <a:cs typeface="Century Gothic"/>
              </a:rPr>
              <a:t>Google Images</a:t>
            </a:r>
            <a:endParaRPr sz="7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69918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dirty="0">
                <a:latin typeface="Arial"/>
                <a:cs typeface="Arial"/>
              </a:rPr>
              <a:t>49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7" name="Image">
            <a:extLst>
              <a:ext uri="{FF2B5EF4-FFF2-40B4-BE49-F238E27FC236}">
                <a16:creationId xmlns:a16="http://schemas.microsoft.com/office/drawing/2014/main" id="{A0477BED-FD80-41AD-B479-464CBD1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750"/>
            <a:ext cx="804825" cy="804825"/>
          </a:xfrm>
          <a:prstGeom prst="rect">
            <a:avLst/>
          </a:prstGeom>
        </p:spPr>
      </p:pic>
      <p:pic>
        <p:nvPicPr>
          <p:cNvPr id="28" name="Image">
            <a:extLst>
              <a:ext uri="{FF2B5EF4-FFF2-40B4-BE49-F238E27FC236}">
                <a16:creationId xmlns:a16="http://schemas.microsoft.com/office/drawing/2014/main" id="{649ADBAF-E8AB-4BA4-A9EB-EA5959551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3" y="230559"/>
            <a:ext cx="804825" cy="804825"/>
          </a:xfrm>
          <a:prstGeom prst="rect">
            <a:avLst/>
          </a:prstGeom>
        </p:spPr>
      </p:pic>
      <p:pic>
        <p:nvPicPr>
          <p:cNvPr id="29" name="Image">
            <a:extLst>
              <a:ext uri="{FF2B5EF4-FFF2-40B4-BE49-F238E27FC236}">
                <a16:creationId xmlns:a16="http://schemas.microsoft.com/office/drawing/2014/main" id="{8A4DC71D-60F0-47F7-AAD6-E6A0275A8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19" y="418163"/>
            <a:ext cx="4512000" cy="540000"/>
          </a:xfrm>
          <a:prstGeom prst="rect">
            <a:avLst/>
          </a:prstGeom>
        </p:spPr>
      </p:pic>
      <p:sp>
        <p:nvSpPr>
          <p:cNvPr id="30" name="text 1">
            <a:extLst>
              <a:ext uri="{FF2B5EF4-FFF2-40B4-BE49-F238E27FC236}">
                <a16:creationId xmlns:a16="http://schemas.microsoft.com/office/drawing/2014/main" id="{3170608E-5379-428A-95F3-E8E857265E78}"/>
              </a:ext>
            </a:extLst>
          </p:cNvPr>
          <p:cNvSpPr txBox="1"/>
          <p:nvPr/>
        </p:nvSpPr>
        <p:spPr>
          <a:xfrm>
            <a:off x="1905000" y="94700"/>
            <a:ext cx="345998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3200" spc="10" dirty="0">
                <a:solidFill>
                  <a:srgbClr val="19BBD5"/>
                </a:solidFill>
                <a:latin typeface="Arial"/>
                <a:cs typeface="Arial"/>
              </a:rPr>
              <a:t>Web Analytics Skill</a:t>
            </a:r>
            <a:endParaRPr sz="3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1" name="Image">
            <a:extLst>
              <a:ext uri="{FF2B5EF4-FFF2-40B4-BE49-F238E27FC236}">
                <a16:creationId xmlns:a16="http://schemas.microsoft.com/office/drawing/2014/main" id="{F7729517-6DD6-43CE-9F83-1D08CDA2C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09" y="540434"/>
            <a:ext cx="2199071" cy="989900"/>
          </a:xfrm>
          <a:prstGeom prst="rect">
            <a:avLst/>
          </a:prstGeom>
        </p:spPr>
      </p:pic>
      <p:pic>
        <p:nvPicPr>
          <p:cNvPr id="32" name="Image">
            <a:extLst>
              <a:ext uri="{FF2B5EF4-FFF2-40B4-BE49-F238E27FC236}">
                <a16:creationId xmlns:a16="http://schemas.microsoft.com/office/drawing/2014/main" id="{58BC55B2-4566-4442-8ADD-86692545A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69" y="711982"/>
            <a:ext cx="2346592" cy="804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Image">
            <a:extLst>
              <a:ext uri="{FF2B5EF4-FFF2-40B4-BE49-F238E27FC236}">
                <a16:creationId xmlns:a16="http://schemas.microsoft.com/office/drawing/2014/main" id="{BF927C7D-E17F-4823-8EF1-9E9E603A1C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61" y="371975"/>
            <a:ext cx="2859786" cy="1287277"/>
          </a:xfrm>
          <a:prstGeom prst="rect">
            <a:avLst/>
          </a:prstGeom>
        </p:spPr>
      </p:pic>
      <p:pic>
        <p:nvPicPr>
          <p:cNvPr id="34" name="Image">
            <a:extLst>
              <a:ext uri="{FF2B5EF4-FFF2-40B4-BE49-F238E27FC236}">
                <a16:creationId xmlns:a16="http://schemas.microsoft.com/office/drawing/2014/main" id="{51C4993B-3A3F-4E60-8ED8-9895C02CD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44" y="924500"/>
            <a:ext cx="373653" cy="332150"/>
          </a:xfrm>
          <a:prstGeom prst="rect">
            <a:avLst/>
          </a:prstGeom>
        </p:spPr>
      </p:pic>
      <p:pic>
        <p:nvPicPr>
          <p:cNvPr id="35" name="Image">
            <a:extLst>
              <a:ext uri="{FF2B5EF4-FFF2-40B4-BE49-F238E27FC236}">
                <a16:creationId xmlns:a16="http://schemas.microsoft.com/office/drawing/2014/main" id="{D3F9F08D-9BCA-41CC-9F4F-02A26CCB3C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18" y="1681074"/>
            <a:ext cx="5600904" cy="3408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11413" y="548259"/>
            <a:ext cx="1279588" cy="4248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19BBD5"/>
                </a:solidFill>
                <a:latin typeface="Arial"/>
                <a:cs typeface="Arial"/>
              </a:rPr>
              <a:t>Woah!!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" y="409575"/>
            <a:ext cx="463813" cy="46381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4982" y="4891278"/>
            <a:ext cx="87172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9BBD5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1179576"/>
            <a:ext cx="5071871" cy="341376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15" y="2503519"/>
            <a:ext cx="291660" cy="38652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91" y="3296465"/>
            <a:ext cx="291661" cy="38652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59152"/>
            <a:ext cx="3038856" cy="2782824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6208"/>
            <a:ext cx="2722847" cy="197282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528115" y="528447"/>
            <a:ext cx="974041" cy="8532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762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Total Adult</a:t>
            </a:r>
            <a:endParaRPr sz="1400">
              <a:latin typeface="Century Gothic"/>
              <a:cs typeface="Century Gothic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Population</a:t>
            </a:r>
            <a:endParaRPr sz="1400">
              <a:latin typeface="Century Gothic"/>
              <a:cs typeface="Century Gothic"/>
            </a:endParaRPr>
          </a:p>
          <a:p>
            <a:pPr marL="312736">
              <a:lnSpc>
                <a:spcPct val="100000"/>
              </a:lnSpc>
            </a:pPr>
            <a:r>
              <a:rPr sz="1400" b="1" spc="10" dirty="0">
                <a:solidFill>
                  <a:srgbClr val="D9D9D9"/>
                </a:solidFill>
                <a:latin typeface="Arial"/>
                <a:cs typeface="Arial"/>
              </a:rPr>
              <a:t>252</a:t>
            </a:r>
            <a:endParaRPr sz="1400">
              <a:latin typeface="Arial"/>
              <a:cs typeface="Arial"/>
            </a:endParaRPr>
          </a:p>
          <a:p>
            <a:pPr marL="115125">
              <a:lnSpc>
                <a:spcPct val="100000"/>
              </a:lnSpc>
            </a:pPr>
            <a:r>
              <a:rPr sz="1400" b="1" spc="10" dirty="0">
                <a:solidFill>
                  <a:srgbClr val="D9D9D9"/>
                </a:solidFill>
                <a:latin typeface="Arial"/>
                <a:cs typeface="Arial"/>
              </a:rPr>
              <a:t>MILLION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580420" y="3530727"/>
            <a:ext cx="1201455" cy="8501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D9D9D9"/>
                </a:solidFill>
                <a:latin typeface="Century Gothic"/>
                <a:cs typeface="Century Gothic"/>
              </a:rPr>
              <a:t>Smart Device</a:t>
            </a:r>
            <a:endParaRPr sz="1100">
              <a:latin typeface="Century Gothic"/>
              <a:cs typeface="Century Gothic"/>
            </a:endParaRPr>
          </a:p>
          <a:p>
            <a:pPr marL="252412">
              <a:lnSpc>
                <a:spcPct val="100000"/>
              </a:lnSpc>
            </a:pPr>
            <a:r>
              <a:rPr sz="1400" spc="10" dirty="0">
                <a:solidFill>
                  <a:srgbClr val="D9D9D9"/>
                </a:solidFill>
                <a:latin typeface="Century Gothic"/>
                <a:cs typeface="Century Gothic"/>
              </a:rPr>
              <a:t>Owners</a:t>
            </a:r>
            <a:endParaRPr sz="1400">
              <a:latin typeface="Century Gothic"/>
              <a:cs typeface="Century Gothic"/>
            </a:endParaRPr>
          </a:p>
          <a:p>
            <a:pPr marL="401637">
              <a:lnSpc>
                <a:spcPct val="100000"/>
              </a:lnSpc>
            </a:pPr>
            <a:r>
              <a:rPr sz="1400" b="1" spc="10" dirty="0">
                <a:solidFill>
                  <a:srgbClr val="D9D9D9"/>
                </a:solidFill>
                <a:latin typeface="Arial"/>
                <a:cs typeface="Arial"/>
              </a:rPr>
              <a:t>47.3</a:t>
            </a:r>
            <a:endParaRPr sz="14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1400" b="1" spc="10" dirty="0">
                <a:solidFill>
                  <a:srgbClr val="D9D9D9"/>
                </a:solidFill>
                <a:latin typeface="Arial"/>
                <a:cs typeface="Arial"/>
              </a:rPr>
              <a:t>MILLION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6979" y="4678870"/>
            <a:ext cx="4311895" cy="1275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0" b="1" i="1" spc="1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870" i="1" spc="10" dirty="0">
                <a:solidFill>
                  <a:srgbClr val="FFFFFF"/>
                </a:solidFill>
                <a:latin typeface="Arial"/>
                <a:cs typeface="Arial"/>
              </a:rPr>
              <a:t>: Voicebot voice shopping US Consumer Adoption and Attitudes 2018 Report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50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826955" y="1023747"/>
            <a:ext cx="1966607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17DBD3"/>
                </a:solidFill>
                <a:latin typeface="Arial"/>
                <a:cs typeface="Arial"/>
              </a:rPr>
              <a:t>The Future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98306" y="1885696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41206" y="1865376"/>
            <a:ext cx="111256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Interactive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252456" y="1865376"/>
            <a:ext cx="643737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Social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895393" y="1865376"/>
            <a:ext cx="952154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Networks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798306" y="2239264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141206" y="2218943"/>
            <a:ext cx="236919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Interactive Idea boards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98306" y="2608072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141206" y="2587752"/>
            <a:ext cx="63796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Voice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777793" y="2587752"/>
            <a:ext cx="865631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Gaming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798306" y="2976880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141206" y="2956559"/>
            <a:ext cx="523951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Crisis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665081" y="2956559"/>
            <a:ext cx="813165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Alerting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798306" y="3345688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141206" y="3325368"/>
            <a:ext cx="1792589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Office Integration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933493" y="3325368"/>
            <a:ext cx="15788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–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090656" y="3325368"/>
            <a:ext cx="289381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Meeting room bookings, etc.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798306" y="3714496"/>
            <a:ext cx="71120" cy="226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141206" y="3694176"/>
            <a:ext cx="74399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Always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884156" y="3694176"/>
            <a:ext cx="1355709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aware state!!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4239865" y="3694176"/>
            <a:ext cx="13013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4369995" y="3694176"/>
            <a:ext cx="914460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Creepy!!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284455" y="3694176"/>
            <a:ext cx="129926" cy="248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16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8060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66071" cy="175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140" spc="10" dirty="0">
                <a:solidFill>
                  <a:srgbClr val="19BBD5"/>
                </a:solidFill>
                <a:latin typeface="Arial"/>
                <a:cs typeface="Arial"/>
              </a:rPr>
              <a:t>51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78" y="0"/>
            <a:ext cx="2893219" cy="5143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30121" y="2203323"/>
            <a:ext cx="166355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17DBD3"/>
                </a:solidFill>
                <a:latin typeface="Arial"/>
                <a:cs typeface="Arial"/>
              </a:rPr>
              <a:t>AlexaBot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3187" y="4914900"/>
            <a:ext cx="2325303" cy="1244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0" spc="10" dirty="0">
                <a:solidFill>
                  <a:srgbClr val="FFFFFF"/>
                </a:solidFill>
                <a:latin typeface="Century Gothic"/>
                <a:cs typeface="Century Gothic"/>
              </a:rPr>
              <a:t>Source: https://github.com/jacobajit/AlexaBot</a:t>
            </a:r>
            <a:endParaRPr sz="7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17248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52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600200" y="706283"/>
            <a:ext cx="1525418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3000" b="1" spc="10" dirty="0">
                <a:solidFill>
                  <a:srgbClr val="17DBD3"/>
                </a:solidFill>
                <a:latin typeface="Arial"/>
                <a:cs typeface="Arial"/>
              </a:rPr>
              <a:t>Sources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625CC84A-7279-4565-9D5E-121C42B6BEAB}"/>
              </a:ext>
            </a:extLst>
          </p:cNvPr>
          <p:cNvSpPr txBox="1"/>
          <p:nvPr/>
        </p:nvSpPr>
        <p:spPr>
          <a:xfrm>
            <a:off x="990121" y="1624385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8" name="Image">
            <a:hlinkClick r:id="rId3"/>
            <a:extLst>
              <a:ext uri="{FF2B5EF4-FFF2-40B4-BE49-F238E27FC236}">
                <a16:creationId xmlns:a16="http://schemas.microsoft.com/office/drawing/2014/main" id="{7E20CEB6-3E2B-4FA4-BD8B-C287EF33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81150"/>
            <a:ext cx="6920416" cy="172882"/>
          </a:xfrm>
          <a:prstGeom prst="rect">
            <a:avLst/>
          </a:prstGeom>
        </p:spPr>
      </p:pic>
      <p:sp>
        <p:nvSpPr>
          <p:cNvPr id="29" name="text 1">
            <a:extLst>
              <a:ext uri="{FF2B5EF4-FFF2-40B4-BE49-F238E27FC236}">
                <a16:creationId xmlns:a16="http://schemas.microsoft.com/office/drawing/2014/main" id="{EE855425-11CA-43FA-A57D-7A5251F444F7}"/>
              </a:ext>
            </a:extLst>
          </p:cNvPr>
          <p:cNvSpPr txBox="1"/>
          <p:nvPr/>
        </p:nvSpPr>
        <p:spPr>
          <a:xfrm>
            <a:off x="1295400" y="1619686"/>
            <a:ext cx="6692217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https://www.theverge.com/2019/1/4/18168565/amazon-alexa-devices-how-many-sold-number-100-million-dave-limp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5A5EBABD-6585-4677-8ACA-871A708B1046}"/>
              </a:ext>
            </a:extLst>
          </p:cNvPr>
          <p:cNvSpPr txBox="1"/>
          <p:nvPr/>
        </p:nvSpPr>
        <p:spPr>
          <a:xfrm>
            <a:off x="990121" y="1900610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2" name="Image">
            <a:hlinkClick r:id="rId5"/>
            <a:extLst>
              <a:ext uri="{FF2B5EF4-FFF2-40B4-BE49-F238E27FC236}">
                <a16:creationId xmlns:a16="http://schemas.microsoft.com/office/drawing/2014/main" id="{3CF57F82-6DBD-47CE-8D01-4B6DBDCE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57375"/>
            <a:ext cx="7308396" cy="172882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DFE6CACF-2040-418D-AEF4-A9D45BA7475C}"/>
              </a:ext>
            </a:extLst>
          </p:cNvPr>
          <p:cNvSpPr txBox="1"/>
          <p:nvPr/>
        </p:nvSpPr>
        <p:spPr>
          <a:xfrm>
            <a:off x="1295400" y="1894424"/>
            <a:ext cx="710996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https://voicebot.ai/2018/12/24/rbc-analyst-says-52-million-google-home-devices-sold-to-date-and-generating-3-4-billion-in-2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5" name="Image">
            <a:hlinkClick r:id="rId5"/>
            <a:extLst>
              <a:ext uri="{FF2B5EF4-FFF2-40B4-BE49-F238E27FC236}">
                <a16:creationId xmlns:a16="http://schemas.microsoft.com/office/drawing/2014/main" id="{1468CBB8-C863-431E-BC2B-7ED5AC63E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09775"/>
            <a:ext cx="790155" cy="172882"/>
          </a:xfrm>
          <a:prstGeom prst="rect">
            <a:avLst/>
          </a:prstGeom>
        </p:spPr>
      </p:pic>
      <p:sp>
        <p:nvSpPr>
          <p:cNvPr id="36" name="text 1">
            <a:extLst>
              <a:ext uri="{FF2B5EF4-FFF2-40B4-BE49-F238E27FC236}">
                <a16:creationId xmlns:a16="http://schemas.microsoft.com/office/drawing/2014/main" id="{68E2513F-9C73-4DDD-AF0E-51398C270E6E}"/>
              </a:ext>
            </a:extLst>
          </p:cNvPr>
          <p:cNvSpPr txBox="1"/>
          <p:nvPr/>
        </p:nvSpPr>
        <p:spPr>
          <a:xfrm>
            <a:off x="1295400" y="2063677"/>
            <a:ext cx="76559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018-revenue/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D40DE6AE-44F3-42EF-BEA7-545BA49980D4}"/>
              </a:ext>
            </a:extLst>
          </p:cNvPr>
          <p:cNvSpPr txBox="1"/>
          <p:nvPr/>
        </p:nvSpPr>
        <p:spPr>
          <a:xfrm>
            <a:off x="990121" y="2329235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9" name="Image">
            <a:hlinkClick r:id="rId8"/>
            <a:extLst>
              <a:ext uri="{FF2B5EF4-FFF2-40B4-BE49-F238E27FC236}">
                <a16:creationId xmlns:a16="http://schemas.microsoft.com/office/drawing/2014/main" id="{B263374C-1237-469A-B36A-8ABE8CA6E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86000"/>
            <a:ext cx="4527818" cy="172883"/>
          </a:xfrm>
          <a:prstGeom prst="rect">
            <a:avLst/>
          </a:prstGeom>
        </p:spPr>
      </p:pic>
      <p:sp>
        <p:nvSpPr>
          <p:cNvPr id="40" name="text 1">
            <a:extLst>
              <a:ext uri="{FF2B5EF4-FFF2-40B4-BE49-F238E27FC236}">
                <a16:creationId xmlns:a16="http://schemas.microsoft.com/office/drawing/2014/main" id="{4457CC5E-0041-4FE4-8C1F-6C0315BC96A9}"/>
              </a:ext>
            </a:extLst>
          </p:cNvPr>
          <p:cNvSpPr txBox="1"/>
          <p:nvPr/>
        </p:nvSpPr>
        <p:spPr>
          <a:xfrm>
            <a:off x="1295400" y="2324536"/>
            <a:ext cx="4359207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https://developer.amazon.com/alexaprize/challenges/current-challenge/faqs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2" name="text 1">
            <a:extLst>
              <a:ext uri="{FF2B5EF4-FFF2-40B4-BE49-F238E27FC236}">
                <a16:creationId xmlns:a16="http://schemas.microsoft.com/office/drawing/2014/main" id="{B8FEE0AE-7535-4384-910B-9ABFAD186A4C}"/>
              </a:ext>
            </a:extLst>
          </p:cNvPr>
          <p:cNvSpPr txBox="1"/>
          <p:nvPr/>
        </p:nvSpPr>
        <p:spPr>
          <a:xfrm>
            <a:off x="990121" y="2605460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43" name="Image">
            <a:hlinkClick r:id="rId10"/>
            <a:extLst>
              <a:ext uri="{FF2B5EF4-FFF2-40B4-BE49-F238E27FC236}">
                <a16:creationId xmlns:a16="http://schemas.microsoft.com/office/drawing/2014/main" id="{B3573ECD-0978-430F-8482-0CD0417C1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62225"/>
            <a:ext cx="3244862" cy="172883"/>
          </a:xfrm>
          <a:prstGeom prst="rect">
            <a:avLst/>
          </a:prstGeom>
        </p:spPr>
      </p:pic>
      <p:sp>
        <p:nvSpPr>
          <p:cNvPr id="44" name="text 1">
            <a:extLst>
              <a:ext uri="{FF2B5EF4-FFF2-40B4-BE49-F238E27FC236}">
                <a16:creationId xmlns:a16="http://schemas.microsoft.com/office/drawing/2014/main" id="{B9F27BF8-0D20-434C-8B5D-B8154AA322EA}"/>
              </a:ext>
            </a:extLst>
          </p:cNvPr>
          <p:cNvSpPr txBox="1"/>
          <p:nvPr/>
        </p:nvSpPr>
        <p:spPr>
          <a:xfrm>
            <a:off x="1295400" y="2600761"/>
            <a:ext cx="3109506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https://github.com/alexa/alexa-skills-kit-sdk-for-python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46" name="text 1">
            <a:extLst>
              <a:ext uri="{FF2B5EF4-FFF2-40B4-BE49-F238E27FC236}">
                <a16:creationId xmlns:a16="http://schemas.microsoft.com/office/drawing/2014/main" id="{B2978A7D-19E8-4F77-B6C6-1C907A9B0CCE}"/>
              </a:ext>
            </a:extLst>
          </p:cNvPr>
          <p:cNvSpPr txBox="1"/>
          <p:nvPr/>
        </p:nvSpPr>
        <p:spPr>
          <a:xfrm>
            <a:off x="990121" y="2881685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47" name="Image">
            <a:hlinkClick r:id="rId12"/>
            <a:extLst>
              <a:ext uri="{FF2B5EF4-FFF2-40B4-BE49-F238E27FC236}">
                <a16:creationId xmlns:a16="http://schemas.microsoft.com/office/drawing/2014/main" id="{61162FA0-D55F-4FA4-A703-6B550D3749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38450"/>
            <a:ext cx="6114949" cy="172883"/>
          </a:xfrm>
          <a:prstGeom prst="rect">
            <a:avLst/>
          </a:prstGeom>
        </p:spPr>
      </p:pic>
      <p:sp>
        <p:nvSpPr>
          <p:cNvPr id="48" name="text 1">
            <a:extLst>
              <a:ext uri="{FF2B5EF4-FFF2-40B4-BE49-F238E27FC236}">
                <a16:creationId xmlns:a16="http://schemas.microsoft.com/office/drawing/2014/main" id="{2F2B9584-065F-4559-A922-19416D5C1703}"/>
              </a:ext>
            </a:extLst>
          </p:cNvPr>
          <p:cNvSpPr txBox="1"/>
          <p:nvPr/>
        </p:nvSpPr>
        <p:spPr>
          <a:xfrm>
            <a:off x="1295400" y="2876986"/>
            <a:ext cx="5934958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https://medium.freecodecamp.org/how-to-create-an-alexa-skill-that-manages-to-do-lists-11c4bab29ea5</a:t>
            </a:r>
            <a:endParaRPr sz="10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50" name="text 1">
            <a:extLst>
              <a:ext uri="{FF2B5EF4-FFF2-40B4-BE49-F238E27FC236}">
                <a16:creationId xmlns:a16="http://schemas.microsoft.com/office/drawing/2014/main" id="{C49438A3-08E4-48F3-B850-B53B203414C8}"/>
              </a:ext>
            </a:extLst>
          </p:cNvPr>
          <p:cNvSpPr txBox="1"/>
          <p:nvPr/>
        </p:nvSpPr>
        <p:spPr>
          <a:xfrm>
            <a:off x="990121" y="3157910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51" name="Image">
            <a:hlinkClick r:id="rId14"/>
            <a:extLst>
              <a:ext uri="{FF2B5EF4-FFF2-40B4-BE49-F238E27FC236}">
                <a16:creationId xmlns:a16="http://schemas.microsoft.com/office/drawing/2014/main" id="{BF94F795-56EF-4D7D-8233-B68EB5B67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14675"/>
            <a:ext cx="4553915" cy="172883"/>
          </a:xfrm>
          <a:prstGeom prst="rect">
            <a:avLst/>
          </a:prstGeom>
        </p:spPr>
      </p:pic>
      <p:sp>
        <p:nvSpPr>
          <p:cNvPr id="52" name="text 1">
            <a:extLst>
              <a:ext uri="{FF2B5EF4-FFF2-40B4-BE49-F238E27FC236}">
                <a16:creationId xmlns:a16="http://schemas.microsoft.com/office/drawing/2014/main" id="{CB41D972-7D4A-4ED5-8FD3-D2D0399418EF}"/>
              </a:ext>
            </a:extLst>
          </p:cNvPr>
          <p:cNvSpPr txBox="1"/>
          <p:nvPr/>
        </p:nvSpPr>
        <p:spPr>
          <a:xfrm>
            <a:off x="1295400" y="3153211"/>
            <a:ext cx="4345741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https://github.com/alexa/skill-sample-nodejs-petmatch/tree/master/analytics</a:t>
            </a:r>
            <a:endParaRPr sz="100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54" name="text 1">
            <a:extLst>
              <a:ext uri="{FF2B5EF4-FFF2-40B4-BE49-F238E27FC236}">
                <a16:creationId xmlns:a16="http://schemas.microsoft.com/office/drawing/2014/main" id="{32520180-4991-477D-AD9F-FADE15B6FC5A}"/>
              </a:ext>
            </a:extLst>
          </p:cNvPr>
          <p:cNvSpPr txBox="1"/>
          <p:nvPr/>
        </p:nvSpPr>
        <p:spPr>
          <a:xfrm>
            <a:off x="990121" y="3434135"/>
            <a:ext cx="73418" cy="144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chemeClr val="bg2"/>
                </a:solidFill>
                <a:latin typeface="Arial"/>
                <a:cs typeface="Arial"/>
              </a:rPr>
              <a:t>●</a:t>
            </a:r>
            <a:endParaRPr sz="9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55" name="Image">
            <a:hlinkClick r:id="rId16"/>
            <a:extLst>
              <a:ext uri="{FF2B5EF4-FFF2-40B4-BE49-F238E27FC236}">
                <a16:creationId xmlns:a16="http://schemas.microsoft.com/office/drawing/2014/main" id="{A011FA92-A8CB-4844-9ABA-B550964C03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90900"/>
            <a:ext cx="5193258" cy="172883"/>
          </a:xfrm>
          <a:prstGeom prst="rect">
            <a:avLst/>
          </a:prstGeom>
        </p:spPr>
      </p:pic>
      <p:sp>
        <p:nvSpPr>
          <p:cNvPr id="56" name="text 1">
            <a:extLst>
              <a:ext uri="{FF2B5EF4-FFF2-40B4-BE49-F238E27FC236}">
                <a16:creationId xmlns:a16="http://schemas.microsoft.com/office/drawing/2014/main" id="{532D4203-0D32-4312-B4FC-B092C4894A2E}"/>
              </a:ext>
            </a:extLst>
          </p:cNvPr>
          <p:cNvSpPr txBox="1"/>
          <p:nvPr/>
        </p:nvSpPr>
        <p:spPr>
          <a:xfrm>
            <a:off x="1295400" y="3429436"/>
            <a:ext cx="4948791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chemeClr val="bg2"/>
                </a:solidFill>
                <a:latin typeface="Arial"/>
                <a:cs typeface="Arial"/>
              </a:rPr>
              <a:t>https://developer.amazon.com/it/docs/account-linking/understand-account-linking.html</a:t>
            </a:r>
            <a:endParaRPr sz="1000" dirty="0">
              <a:solidFill>
                <a:schemeClr val="bg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861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377892" y="753872"/>
            <a:ext cx="3979265" cy="11328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0" spc="10" dirty="0">
                <a:solidFill>
                  <a:srgbClr val="19BBD5"/>
                </a:solidFill>
                <a:latin typeface="Arial"/>
                <a:cs typeface="Arial"/>
              </a:rPr>
              <a:t>Thanks!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534647" y="1982266"/>
            <a:ext cx="2600867" cy="457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C6DAEC"/>
                </a:solidFill>
                <a:latin typeface="Modern No. 20"/>
                <a:cs typeface="Modern No. 20"/>
              </a:rPr>
              <a:t>Questions??</a:t>
            </a:r>
            <a:endParaRPr sz="3600">
              <a:latin typeface="Modern No. 20"/>
              <a:cs typeface="Modern No. 20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534647" y="2816987"/>
            <a:ext cx="1617801" cy="1984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C6DAEC"/>
                </a:solidFill>
                <a:latin typeface="Arial"/>
                <a:cs typeface="Arial"/>
              </a:rPr>
              <a:t>You can find me at: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674346" y="3185795"/>
            <a:ext cx="274754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9BBD5"/>
                </a:solidFill>
                <a:latin typeface="Arial"/>
                <a:cs typeface="Arial"/>
              </a:rPr>
              <a:t>q   </a:t>
            </a:r>
            <a:r>
              <a:rPr lang="en-IN" sz="1400" spc="10" dirty="0">
                <a:solidFill>
                  <a:schemeClr val="bg2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ganeshkumartk@outlook.com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674346" y="3578986"/>
            <a:ext cx="198067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9BBD5"/>
                </a:solidFill>
                <a:latin typeface="Arial"/>
                <a:cs typeface="Arial"/>
              </a:rPr>
              <a:t>q   </a:t>
            </a:r>
            <a:r>
              <a:rPr lang="en-IN" sz="1400" spc="10" dirty="0" err="1">
                <a:solidFill>
                  <a:schemeClr val="bg2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coderganesh</a:t>
            </a:r>
            <a:r>
              <a:rPr sz="1400" spc="10" dirty="0">
                <a:solidFill>
                  <a:schemeClr val="bg2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@github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674346" y="3972179"/>
            <a:ext cx="252440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9BBD5"/>
                </a:solidFill>
                <a:latin typeface="Arial"/>
                <a:cs typeface="Arial"/>
              </a:rPr>
              <a:t>q   </a:t>
            </a:r>
            <a:r>
              <a:rPr lang="en-IN" sz="1400" spc="10" dirty="0" err="1">
                <a:solidFill>
                  <a:schemeClr val="bg2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GaneshKumarTK@LinkedIn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674346" y="4289171"/>
            <a:ext cx="2574103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9BBD5"/>
                </a:solidFill>
                <a:latin typeface="Arial"/>
                <a:cs typeface="Arial"/>
              </a:rPr>
              <a:t>q   </a:t>
            </a:r>
            <a:r>
              <a:rPr lang="en-IN" sz="1400" spc="10" dirty="0" err="1">
                <a:solidFill>
                  <a:schemeClr val="bg2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GaneshKumarTK's</a:t>
            </a:r>
            <a:r>
              <a:rPr lang="en-IN" sz="1400" spc="10" dirty="0">
                <a:solidFill>
                  <a:schemeClr val="bg2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Portfolio</a:t>
            </a:r>
            <a:endParaRPr sz="14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69" y="1212631"/>
            <a:ext cx="779458" cy="779509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4982" y="4891278"/>
            <a:ext cx="185455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9BBD5"/>
                </a:solidFill>
                <a:latin typeface="Arial"/>
                <a:cs typeface="Arial"/>
              </a:rPr>
              <a:t>48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DC249AC1-F4D6-4655-B815-0E229B93B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725"/>
            <a:ext cx="2377000" cy="2338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90982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9BBD5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76784"/>
            <a:ext cx="1094232" cy="947928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440"/>
            <a:ext cx="556925" cy="5971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1161450"/>
            <a:ext cx="352800" cy="305399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23" y="0"/>
            <a:ext cx="750600" cy="490687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3" y="49692"/>
            <a:ext cx="295199" cy="25560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17" y="4479629"/>
            <a:ext cx="386783" cy="48310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9" y="4741091"/>
            <a:ext cx="284101" cy="245708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85" y="3628029"/>
            <a:ext cx="543000" cy="470092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44" y="4000371"/>
            <a:ext cx="256650" cy="224836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21" y="604837"/>
            <a:ext cx="5305425" cy="3933824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21" y="604837"/>
            <a:ext cx="5305425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71018" cy="1699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spc="10" dirty="0">
                <a:solidFill>
                  <a:srgbClr val="19BBD5"/>
                </a:solidFill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76784"/>
            <a:ext cx="1094232" cy="947928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440"/>
            <a:ext cx="556925" cy="59710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1161450"/>
            <a:ext cx="352800" cy="305399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23" y="0"/>
            <a:ext cx="750600" cy="490687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3" y="49692"/>
            <a:ext cx="295199" cy="2556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17" y="4479629"/>
            <a:ext cx="386783" cy="4831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9" y="4741091"/>
            <a:ext cx="284101" cy="245708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85" y="3628029"/>
            <a:ext cx="543000" cy="470092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44" y="4000371"/>
            <a:ext cx="256650" cy="224836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49" y="217776"/>
            <a:ext cx="4819650" cy="475488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0" y="217877"/>
            <a:ext cx="4754889" cy="50956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82" y="63140"/>
            <a:ext cx="9144000" cy="51435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4982" y="4891278"/>
            <a:ext cx="57708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800" dirty="0">
                <a:solidFill>
                  <a:schemeClr val="bg2"/>
                </a:solidFill>
                <a:latin typeface="Arial"/>
                <a:cs typeface="Arial"/>
              </a:rPr>
              <a:t>8</a:t>
            </a:r>
            <a:endParaRPr sz="8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552" y="-250971"/>
            <a:ext cx="9144000" cy="514350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76784"/>
            <a:ext cx="1094232" cy="947928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440"/>
            <a:ext cx="556925" cy="59710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1161450"/>
            <a:ext cx="352800" cy="305399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23" y="0"/>
            <a:ext cx="750600" cy="490687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3" y="49692"/>
            <a:ext cx="295199" cy="2556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17" y="4479629"/>
            <a:ext cx="386783" cy="4831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09" y="4741091"/>
            <a:ext cx="284101" cy="245708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85" y="3628029"/>
            <a:ext cx="543000" cy="470092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44" y="4000371"/>
            <a:ext cx="256650" cy="224836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6A07B02A-8280-4E67-AD2D-ADCE17BF45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5" y="2869906"/>
            <a:ext cx="978300" cy="37500"/>
          </a:xfrm>
          <a:prstGeom prst="rect">
            <a:avLst/>
          </a:prstGeom>
        </p:spPr>
      </p:pic>
      <p:pic>
        <p:nvPicPr>
          <p:cNvPr id="21" name="Image">
            <a:extLst>
              <a:ext uri="{FF2B5EF4-FFF2-40B4-BE49-F238E27FC236}">
                <a16:creationId xmlns:a16="http://schemas.microsoft.com/office/drawing/2014/main" id="{BF6AB677-68A2-45BD-BEA4-AB5404F25D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5" y="2881489"/>
            <a:ext cx="871199" cy="371400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46D43A80-6C4B-4A8D-BE6B-BA880ABCC89B}"/>
              </a:ext>
            </a:extLst>
          </p:cNvPr>
          <p:cNvSpPr txBox="1"/>
          <p:nvPr/>
        </p:nvSpPr>
        <p:spPr>
          <a:xfrm>
            <a:off x="828087" y="2996932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1996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3" name="Image">
            <a:extLst>
              <a:ext uri="{FF2B5EF4-FFF2-40B4-BE49-F238E27FC236}">
                <a16:creationId xmlns:a16="http://schemas.microsoft.com/office/drawing/2014/main" id="{D61F123C-6D92-4A09-8BE4-C11D4FC2C1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7" y="2590161"/>
            <a:ext cx="9525" cy="320925"/>
          </a:xfrm>
          <a:prstGeom prst="rect">
            <a:avLst/>
          </a:prstGeom>
        </p:spPr>
      </p:pic>
      <p:pic>
        <p:nvPicPr>
          <p:cNvPr id="24" name="Image">
            <a:extLst>
              <a:ext uri="{FF2B5EF4-FFF2-40B4-BE49-F238E27FC236}">
                <a16:creationId xmlns:a16="http://schemas.microsoft.com/office/drawing/2014/main" id="{6EC7F3C5-64ED-44AE-8710-230591C454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00" y="2542490"/>
            <a:ext cx="92400" cy="92400"/>
          </a:xfrm>
          <a:prstGeom prst="rect">
            <a:avLst/>
          </a:prstGeom>
        </p:spPr>
      </p:pic>
      <p:pic>
        <p:nvPicPr>
          <p:cNvPr id="25" name="Image">
            <a:extLst>
              <a:ext uri="{FF2B5EF4-FFF2-40B4-BE49-F238E27FC236}">
                <a16:creationId xmlns:a16="http://schemas.microsoft.com/office/drawing/2014/main" id="{DEF7D8BC-6321-4D01-9527-2FDA0A1F0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9" y="2869899"/>
            <a:ext cx="978300" cy="37500"/>
          </a:xfrm>
          <a:prstGeom prst="rect">
            <a:avLst/>
          </a:prstGeom>
        </p:spPr>
      </p:pic>
      <p:pic>
        <p:nvPicPr>
          <p:cNvPr id="26" name="Image">
            <a:extLst>
              <a:ext uri="{FF2B5EF4-FFF2-40B4-BE49-F238E27FC236}">
                <a16:creationId xmlns:a16="http://schemas.microsoft.com/office/drawing/2014/main" id="{DC0A5F23-C40E-4DFC-AC75-524C537F69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07" y="2522297"/>
            <a:ext cx="745799" cy="371400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2CEB676C-D53F-4FF4-B84D-B90D01A88742}"/>
              </a:ext>
            </a:extLst>
          </p:cNvPr>
          <p:cNvSpPr txBox="1"/>
          <p:nvPr/>
        </p:nvSpPr>
        <p:spPr>
          <a:xfrm>
            <a:off x="1795929" y="2637740"/>
            <a:ext cx="33355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2011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28" name="Image">
            <a:extLst>
              <a:ext uri="{FF2B5EF4-FFF2-40B4-BE49-F238E27FC236}">
                <a16:creationId xmlns:a16="http://schemas.microsoft.com/office/drawing/2014/main" id="{56EA6485-4705-45C7-B30C-6E966E8F17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62" y="2865136"/>
            <a:ext cx="9525" cy="320925"/>
          </a:xfrm>
          <a:prstGeom prst="rect">
            <a:avLst/>
          </a:prstGeom>
        </p:spPr>
      </p:pic>
      <p:pic>
        <p:nvPicPr>
          <p:cNvPr id="29" name="Image">
            <a:extLst>
              <a:ext uri="{FF2B5EF4-FFF2-40B4-BE49-F238E27FC236}">
                <a16:creationId xmlns:a16="http://schemas.microsoft.com/office/drawing/2014/main" id="{A4AD63CF-0EB6-42F6-919E-3BE57E4477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3" y="3141318"/>
            <a:ext cx="92400" cy="92400"/>
          </a:xfrm>
          <a:prstGeom prst="rect">
            <a:avLst/>
          </a:prstGeom>
        </p:spPr>
      </p:pic>
      <p:pic>
        <p:nvPicPr>
          <p:cNvPr id="30" name="Image">
            <a:extLst>
              <a:ext uri="{FF2B5EF4-FFF2-40B4-BE49-F238E27FC236}">
                <a16:creationId xmlns:a16="http://schemas.microsoft.com/office/drawing/2014/main" id="{944C3199-4E21-40FD-ADDF-C62DDA4862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25" y="3312050"/>
            <a:ext cx="570600" cy="371400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BD44B3EF-88EB-4619-B735-AA2045B8E294}"/>
              </a:ext>
            </a:extLst>
          </p:cNvPr>
          <p:cNvSpPr txBox="1"/>
          <p:nvPr/>
        </p:nvSpPr>
        <p:spPr>
          <a:xfrm>
            <a:off x="1790069" y="3408950"/>
            <a:ext cx="30008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Siri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2" name="Image">
            <a:extLst>
              <a:ext uri="{FF2B5EF4-FFF2-40B4-BE49-F238E27FC236}">
                <a16:creationId xmlns:a16="http://schemas.microsoft.com/office/drawing/2014/main" id="{F0595785-0E92-4CBA-9FD3-B3E754B0B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2108300"/>
            <a:ext cx="912300" cy="311400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3895EBE9-B7FA-4B9E-93E4-C685A5BAC1C8}"/>
              </a:ext>
            </a:extLst>
          </p:cNvPr>
          <p:cNvSpPr txBox="1"/>
          <p:nvPr/>
        </p:nvSpPr>
        <p:spPr>
          <a:xfrm>
            <a:off x="638632" y="2205200"/>
            <a:ext cx="634148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Clippy!</a:t>
            </a:r>
            <a:endParaRPr sz="16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4" name="Image">
            <a:extLst>
              <a:ext uri="{FF2B5EF4-FFF2-40B4-BE49-F238E27FC236}">
                <a16:creationId xmlns:a16="http://schemas.microsoft.com/office/drawing/2014/main" id="{BA7A9A7C-B2FC-40DE-9CFC-0F069A444B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0" y="1648353"/>
            <a:ext cx="4026000" cy="540000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11AED9CB-06E7-4123-B815-B5C10A672D1C}"/>
              </a:ext>
            </a:extLst>
          </p:cNvPr>
          <p:cNvSpPr txBox="1"/>
          <p:nvPr/>
        </p:nvSpPr>
        <p:spPr>
          <a:xfrm>
            <a:off x="2005521" y="94972"/>
            <a:ext cx="335393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chemeClr val="bg2"/>
                </a:solidFill>
                <a:latin typeface="Arial"/>
                <a:cs typeface="Arial"/>
              </a:rPr>
              <a:t>Smart Assistants</a:t>
            </a:r>
            <a:endParaRPr sz="3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6" name="Image">
            <a:extLst>
              <a:ext uri="{FF2B5EF4-FFF2-40B4-BE49-F238E27FC236}">
                <a16:creationId xmlns:a16="http://schemas.microsoft.com/office/drawing/2014/main" id="{9236CB69-4884-41F1-B195-6972E9D4320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2" y="1409962"/>
            <a:ext cx="684835" cy="633749"/>
          </a:xfrm>
          <a:prstGeom prst="rect">
            <a:avLst/>
          </a:prstGeom>
        </p:spPr>
      </p:pic>
      <p:pic>
        <p:nvPicPr>
          <p:cNvPr id="37" name="Image">
            <a:extLst>
              <a:ext uri="{FF2B5EF4-FFF2-40B4-BE49-F238E27FC236}">
                <a16:creationId xmlns:a16="http://schemas.microsoft.com/office/drawing/2014/main" id="{C01200CE-EC1E-4BBB-AB54-7CA0C2CDB9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2" y="1409962"/>
            <a:ext cx="684835" cy="633749"/>
          </a:xfrm>
          <a:prstGeom prst="rect">
            <a:avLst/>
          </a:prstGeom>
        </p:spPr>
      </p:pic>
      <p:pic>
        <p:nvPicPr>
          <p:cNvPr id="38" name="Image">
            <a:extLst>
              <a:ext uri="{FF2B5EF4-FFF2-40B4-BE49-F238E27FC236}">
                <a16:creationId xmlns:a16="http://schemas.microsoft.com/office/drawing/2014/main" id="{E6F97DE1-C145-43D1-872E-9A1CC6C62E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5" y="3814200"/>
            <a:ext cx="539999" cy="540000"/>
          </a:xfrm>
          <a:prstGeom prst="rect">
            <a:avLst/>
          </a:prstGeom>
        </p:spPr>
      </p:pic>
      <p:pic>
        <p:nvPicPr>
          <p:cNvPr id="39" name="Image">
            <a:extLst>
              <a:ext uri="{FF2B5EF4-FFF2-40B4-BE49-F238E27FC236}">
                <a16:creationId xmlns:a16="http://schemas.microsoft.com/office/drawing/2014/main" id="{21D358C1-5BF0-48D7-A9BA-5DF3D9BECB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5" y="3814200"/>
            <a:ext cx="539999" cy="540000"/>
          </a:xfrm>
          <a:prstGeom prst="rect">
            <a:avLst/>
          </a:prstGeom>
        </p:spPr>
      </p:pic>
      <p:pic>
        <p:nvPicPr>
          <p:cNvPr id="40" name="Image">
            <a:extLst>
              <a:ext uri="{FF2B5EF4-FFF2-40B4-BE49-F238E27FC236}">
                <a16:creationId xmlns:a16="http://schemas.microsoft.com/office/drawing/2014/main" id="{BFD822AF-2A0D-4B8B-B3A6-B0C6B1AC24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00" y="2870981"/>
            <a:ext cx="978300" cy="37500"/>
          </a:xfrm>
          <a:prstGeom prst="rect">
            <a:avLst/>
          </a:prstGeom>
        </p:spPr>
      </p:pic>
      <p:pic>
        <p:nvPicPr>
          <p:cNvPr id="41" name="Image">
            <a:extLst>
              <a:ext uri="{FF2B5EF4-FFF2-40B4-BE49-F238E27FC236}">
                <a16:creationId xmlns:a16="http://schemas.microsoft.com/office/drawing/2014/main" id="{D0347029-7BCE-4AE6-918F-07EC87E4E9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90" y="2882564"/>
            <a:ext cx="871200" cy="371400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4474A0B9-73B0-47DE-ACFB-31914D09AE9A}"/>
              </a:ext>
            </a:extLst>
          </p:cNvPr>
          <p:cNvSpPr txBox="1"/>
          <p:nvPr/>
        </p:nvSpPr>
        <p:spPr>
          <a:xfrm>
            <a:off x="2772512" y="2998007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2012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44" name="Image">
            <a:extLst>
              <a:ext uri="{FF2B5EF4-FFF2-40B4-BE49-F238E27FC236}">
                <a16:creationId xmlns:a16="http://schemas.microsoft.com/office/drawing/2014/main" id="{885E00CD-3AE1-44D9-BE22-E64607AD6B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25" y="2543565"/>
            <a:ext cx="92400" cy="92400"/>
          </a:xfrm>
          <a:prstGeom prst="rect">
            <a:avLst/>
          </a:prstGeom>
        </p:spPr>
      </p:pic>
      <p:pic>
        <p:nvPicPr>
          <p:cNvPr id="45" name="Image">
            <a:extLst>
              <a:ext uri="{FF2B5EF4-FFF2-40B4-BE49-F238E27FC236}">
                <a16:creationId xmlns:a16="http://schemas.microsoft.com/office/drawing/2014/main" id="{E4FF1284-6B08-40F2-89FD-3DC92F6B5B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25" y="2870974"/>
            <a:ext cx="978300" cy="37500"/>
          </a:xfrm>
          <a:prstGeom prst="rect">
            <a:avLst/>
          </a:prstGeom>
        </p:spPr>
      </p:pic>
      <p:pic>
        <p:nvPicPr>
          <p:cNvPr id="46" name="Image">
            <a:extLst>
              <a:ext uri="{FF2B5EF4-FFF2-40B4-BE49-F238E27FC236}">
                <a16:creationId xmlns:a16="http://schemas.microsoft.com/office/drawing/2014/main" id="{3203EC87-B1E6-4B35-80AB-E9F879ADC1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70" y="2522297"/>
            <a:ext cx="745800" cy="371400"/>
          </a:xfrm>
          <a:prstGeom prst="rect">
            <a:avLst/>
          </a:prstGeom>
        </p:spPr>
      </p:pic>
      <p:sp>
        <p:nvSpPr>
          <p:cNvPr id="47" name="text 1">
            <a:extLst>
              <a:ext uri="{FF2B5EF4-FFF2-40B4-BE49-F238E27FC236}">
                <a16:creationId xmlns:a16="http://schemas.microsoft.com/office/drawing/2014/main" id="{7E9D134A-F547-4360-BF3B-AD1F466CB661}"/>
              </a:ext>
            </a:extLst>
          </p:cNvPr>
          <p:cNvSpPr txBox="1"/>
          <p:nvPr/>
        </p:nvSpPr>
        <p:spPr>
          <a:xfrm>
            <a:off x="3734591" y="2637740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2014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48" name="Image">
            <a:extLst>
              <a:ext uri="{FF2B5EF4-FFF2-40B4-BE49-F238E27FC236}">
                <a16:creationId xmlns:a16="http://schemas.microsoft.com/office/drawing/2014/main" id="{3BE2FED0-88A1-438F-868F-2E90029246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87" y="2866211"/>
            <a:ext cx="9525" cy="320925"/>
          </a:xfrm>
          <a:prstGeom prst="rect">
            <a:avLst/>
          </a:prstGeom>
        </p:spPr>
      </p:pic>
      <p:pic>
        <p:nvPicPr>
          <p:cNvPr id="49" name="Image">
            <a:extLst>
              <a:ext uri="{FF2B5EF4-FFF2-40B4-BE49-F238E27FC236}">
                <a16:creationId xmlns:a16="http://schemas.microsoft.com/office/drawing/2014/main" id="{4A525F75-1626-4A3D-97A7-9FC90155340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48" y="3142393"/>
            <a:ext cx="92399" cy="92400"/>
          </a:xfrm>
          <a:prstGeom prst="rect">
            <a:avLst/>
          </a:prstGeom>
        </p:spPr>
      </p:pic>
      <p:pic>
        <p:nvPicPr>
          <p:cNvPr id="67" name="Image">
            <a:extLst>
              <a:ext uri="{FF2B5EF4-FFF2-40B4-BE49-F238E27FC236}">
                <a16:creationId xmlns:a16="http://schemas.microsoft.com/office/drawing/2014/main" id="{21A89DDF-17A3-4536-9F36-B7E6AA154A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24" y="3312050"/>
            <a:ext cx="1039200" cy="371400"/>
          </a:xfrm>
          <a:prstGeom prst="rect">
            <a:avLst/>
          </a:prstGeom>
        </p:spPr>
      </p:pic>
      <p:sp>
        <p:nvSpPr>
          <p:cNvPr id="68" name="text 1">
            <a:extLst>
              <a:ext uri="{FF2B5EF4-FFF2-40B4-BE49-F238E27FC236}">
                <a16:creationId xmlns:a16="http://schemas.microsoft.com/office/drawing/2014/main" id="{40D94F42-D86D-4506-AF6E-BA359095E2C2}"/>
              </a:ext>
            </a:extLst>
          </p:cNvPr>
          <p:cNvSpPr txBox="1"/>
          <p:nvPr/>
        </p:nvSpPr>
        <p:spPr>
          <a:xfrm>
            <a:off x="3479249" y="3408950"/>
            <a:ext cx="73834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Cortana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69" name="Image">
            <a:extLst>
              <a:ext uri="{FF2B5EF4-FFF2-40B4-BE49-F238E27FC236}">
                <a16:creationId xmlns:a16="http://schemas.microsoft.com/office/drawing/2014/main" id="{2365A9CB-F9C6-47FD-8409-AF334B6C77E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37" y="2093837"/>
            <a:ext cx="1524900" cy="311400"/>
          </a:xfrm>
          <a:prstGeom prst="rect">
            <a:avLst/>
          </a:prstGeom>
        </p:spPr>
      </p:pic>
      <p:sp>
        <p:nvSpPr>
          <p:cNvPr id="70" name="text 1">
            <a:extLst>
              <a:ext uri="{FF2B5EF4-FFF2-40B4-BE49-F238E27FC236}">
                <a16:creationId xmlns:a16="http://schemas.microsoft.com/office/drawing/2014/main" id="{C4020FC3-0CA8-4F22-9697-5E55316130D8}"/>
              </a:ext>
            </a:extLst>
          </p:cNvPr>
          <p:cNvSpPr txBox="1"/>
          <p:nvPr/>
        </p:nvSpPr>
        <p:spPr>
          <a:xfrm>
            <a:off x="2300258" y="2190738"/>
            <a:ext cx="113973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Google Now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71" name="Image">
            <a:extLst>
              <a:ext uri="{FF2B5EF4-FFF2-40B4-BE49-F238E27FC236}">
                <a16:creationId xmlns:a16="http://schemas.microsoft.com/office/drawing/2014/main" id="{B13B9D62-7D8F-4853-B73F-07A850E6BD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25" y="2870981"/>
            <a:ext cx="978300" cy="37500"/>
          </a:xfrm>
          <a:prstGeom prst="rect">
            <a:avLst/>
          </a:prstGeom>
        </p:spPr>
      </p:pic>
      <p:pic>
        <p:nvPicPr>
          <p:cNvPr id="72" name="Image">
            <a:extLst>
              <a:ext uri="{FF2B5EF4-FFF2-40B4-BE49-F238E27FC236}">
                <a16:creationId xmlns:a16="http://schemas.microsoft.com/office/drawing/2014/main" id="{C1BC62E5-5DC8-4ED9-BFA7-5414ECB2513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15" y="2882564"/>
            <a:ext cx="871200" cy="371400"/>
          </a:xfrm>
          <a:prstGeom prst="rect">
            <a:avLst/>
          </a:prstGeom>
        </p:spPr>
      </p:pic>
      <p:sp>
        <p:nvSpPr>
          <p:cNvPr id="73" name="text 1">
            <a:extLst>
              <a:ext uri="{FF2B5EF4-FFF2-40B4-BE49-F238E27FC236}">
                <a16:creationId xmlns:a16="http://schemas.microsoft.com/office/drawing/2014/main" id="{8CF360E3-3DD2-4168-9FEC-FE35523C553D}"/>
              </a:ext>
            </a:extLst>
          </p:cNvPr>
          <p:cNvSpPr txBox="1"/>
          <p:nvPr/>
        </p:nvSpPr>
        <p:spPr>
          <a:xfrm>
            <a:off x="4716937" y="2998007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2014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74" name="Image">
            <a:extLst>
              <a:ext uri="{FF2B5EF4-FFF2-40B4-BE49-F238E27FC236}">
                <a16:creationId xmlns:a16="http://schemas.microsoft.com/office/drawing/2014/main" id="{1581CFC5-D9B4-44D6-9A0C-26651DAE2D1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87" y="2591236"/>
            <a:ext cx="9525" cy="320925"/>
          </a:xfrm>
          <a:prstGeom prst="rect">
            <a:avLst/>
          </a:prstGeom>
        </p:spPr>
      </p:pic>
      <p:pic>
        <p:nvPicPr>
          <p:cNvPr id="75" name="Image">
            <a:extLst>
              <a:ext uri="{FF2B5EF4-FFF2-40B4-BE49-F238E27FC236}">
                <a16:creationId xmlns:a16="http://schemas.microsoft.com/office/drawing/2014/main" id="{E137718A-7056-4427-A5F8-FBF76EEC16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50" y="2543565"/>
            <a:ext cx="92400" cy="92400"/>
          </a:xfrm>
          <a:prstGeom prst="rect">
            <a:avLst/>
          </a:prstGeom>
        </p:spPr>
      </p:pic>
      <p:pic>
        <p:nvPicPr>
          <p:cNvPr id="76" name="Image">
            <a:extLst>
              <a:ext uri="{FF2B5EF4-FFF2-40B4-BE49-F238E27FC236}">
                <a16:creationId xmlns:a16="http://schemas.microsoft.com/office/drawing/2014/main" id="{7C782E6B-95C0-44A0-9E93-1B81CA372DB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50" y="2870974"/>
            <a:ext cx="978299" cy="37500"/>
          </a:xfrm>
          <a:prstGeom prst="rect">
            <a:avLst/>
          </a:prstGeom>
        </p:spPr>
      </p:pic>
      <p:pic>
        <p:nvPicPr>
          <p:cNvPr id="77" name="Image">
            <a:extLst>
              <a:ext uri="{FF2B5EF4-FFF2-40B4-BE49-F238E27FC236}">
                <a16:creationId xmlns:a16="http://schemas.microsoft.com/office/drawing/2014/main" id="{3025FC0F-883D-4FE1-820B-0A6FBBF2C8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95" y="2522297"/>
            <a:ext cx="745799" cy="371400"/>
          </a:xfrm>
          <a:prstGeom prst="rect">
            <a:avLst/>
          </a:prstGeom>
        </p:spPr>
      </p:pic>
      <p:sp>
        <p:nvSpPr>
          <p:cNvPr id="78" name="text 1">
            <a:extLst>
              <a:ext uri="{FF2B5EF4-FFF2-40B4-BE49-F238E27FC236}">
                <a16:creationId xmlns:a16="http://schemas.microsoft.com/office/drawing/2014/main" id="{4D3EDBE1-12F4-48C1-964E-7A3B74AA45D8}"/>
              </a:ext>
            </a:extLst>
          </p:cNvPr>
          <p:cNvSpPr txBox="1"/>
          <p:nvPr/>
        </p:nvSpPr>
        <p:spPr>
          <a:xfrm>
            <a:off x="5679017" y="2637740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2016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79" name="Image">
            <a:extLst>
              <a:ext uri="{FF2B5EF4-FFF2-40B4-BE49-F238E27FC236}">
                <a16:creationId xmlns:a16="http://schemas.microsoft.com/office/drawing/2014/main" id="{A6ADBD1A-5EA5-4CC6-96EE-B6B10F722B4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12" y="2866211"/>
            <a:ext cx="9525" cy="320925"/>
          </a:xfrm>
          <a:prstGeom prst="rect">
            <a:avLst/>
          </a:prstGeom>
        </p:spPr>
      </p:pic>
      <p:pic>
        <p:nvPicPr>
          <p:cNvPr id="80" name="Image">
            <a:extLst>
              <a:ext uri="{FF2B5EF4-FFF2-40B4-BE49-F238E27FC236}">
                <a16:creationId xmlns:a16="http://schemas.microsoft.com/office/drawing/2014/main" id="{9C1E2CE2-8759-4735-8829-1C0B7C88CD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73" y="3142393"/>
            <a:ext cx="92400" cy="92400"/>
          </a:xfrm>
          <a:prstGeom prst="rect">
            <a:avLst/>
          </a:prstGeom>
        </p:spPr>
      </p:pic>
      <p:pic>
        <p:nvPicPr>
          <p:cNvPr id="81" name="Image">
            <a:extLst>
              <a:ext uri="{FF2B5EF4-FFF2-40B4-BE49-F238E27FC236}">
                <a16:creationId xmlns:a16="http://schemas.microsoft.com/office/drawing/2014/main" id="{12C9A95F-CD0D-4184-9C00-9CD1450CDD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75" y="3312050"/>
            <a:ext cx="2347200" cy="371400"/>
          </a:xfrm>
          <a:prstGeom prst="rect">
            <a:avLst/>
          </a:prstGeom>
        </p:spPr>
      </p:pic>
      <p:sp>
        <p:nvSpPr>
          <p:cNvPr id="82" name="text 1">
            <a:extLst>
              <a:ext uri="{FF2B5EF4-FFF2-40B4-BE49-F238E27FC236}">
                <a16:creationId xmlns:a16="http://schemas.microsoft.com/office/drawing/2014/main" id="{612862F9-E398-4975-ADAB-59B1708E732C}"/>
              </a:ext>
            </a:extLst>
          </p:cNvPr>
          <p:cNvSpPr txBox="1"/>
          <p:nvPr/>
        </p:nvSpPr>
        <p:spPr>
          <a:xfrm>
            <a:off x="4963929" y="3408950"/>
            <a:ext cx="1559273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Google Assistant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83" name="Image">
            <a:extLst>
              <a:ext uri="{FF2B5EF4-FFF2-40B4-BE49-F238E27FC236}">
                <a16:creationId xmlns:a16="http://schemas.microsoft.com/office/drawing/2014/main" id="{DC551B90-632B-471D-99DA-81F85621ED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50" y="2093849"/>
            <a:ext cx="839400" cy="311399"/>
          </a:xfrm>
          <a:prstGeom prst="rect">
            <a:avLst/>
          </a:prstGeom>
        </p:spPr>
      </p:pic>
      <p:sp>
        <p:nvSpPr>
          <p:cNvPr id="84" name="text 1">
            <a:extLst>
              <a:ext uri="{FF2B5EF4-FFF2-40B4-BE49-F238E27FC236}">
                <a16:creationId xmlns:a16="http://schemas.microsoft.com/office/drawing/2014/main" id="{118F6EF0-07A9-4E93-A9FC-6870F6B517A7}"/>
              </a:ext>
            </a:extLst>
          </p:cNvPr>
          <p:cNvSpPr txBox="1"/>
          <p:nvPr/>
        </p:nvSpPr>
        <p:spPr>
          <a:xfrm>
            <a:off x="4587405" y="2190750"/>
            <a:ext cx="553037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chemeClr val="bg2"/>
                </a:solidFill>
                <a:latin typeface="Arial"/>
                <a:cs typeface="Arial"/>
              </a:rPr>
              <a:t>Alexa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85" name="Image">
            <a:extLst>
              <a:ext uri="{FF2B5EF4-FFF2-40B4-BE49-F238E27FC236}">
                <a16:creationId xmlns:a16="http://schemas.microsoft.com/office/drawing/2014/main" id="{0F4787B8-4978-4CC3-BD5D-DB90043DE4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00" y="2870981"/>
            <a:ext cx="978299" cy="37500"/>
          </a:xfrm>
          <a:prstGeom prst="rect">
            <a:avLst/>
          </a:prstGeom>
        </p:spPr>
      </p:pic>
      <p:pic>
        <p:nvPicPr>
          <p:cNvPr id="86" name="Image">
            <a:extLst>
              <a:ext uri="{FF2B5EF4-FFF2-40B4-BE49-F238E27FC236}">
                <a16:creationId xmlns:a16="http://schemas.microsoft.com/office/drawing/2014/main" id="{7C3DDB40-544F-4D1F-830B-F4A6B75A04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90" y="2882564"/>
            <a:ext cx="871200" cy="371400"/>
          </a:xfrm>
          <a:prstGeom prst="rect">
            <a:avLst/>
          </a:prstGeom>
        </p:spPr>
      </p:pic>
      <p:sp>
        <p:nvSpPr>
          <p:cNvPr id="87" name="text 1">
            <a:extLst>
              <a:ext uri="{FF2B5EF4-FFF2-40B4-BE49-F238E27FC236}">
                <a16:creationId xmlns:a16="http://schemas.microsoft.com/office/drawing/2014/main" id="{A4B9E5C7-809A-4BDD-8909-4868052342E9}"/>
              </a:ext>
            </a:extLst>
          </p:cNvPr>
          <p:cNvSpPr txBox="1"/>
          <p:nvPr/>
        </p:nvSpPr>
        <p:spPr>
          <a:xfrm>
            <a:off x="6659512" y="2998007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2017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88" name="Image">
            <a:extLst>
              <a:ext uri="{FF2B5EF4-FFF2-40B4-BE49-F238E27FC236}">
                <a16:creationId xmlns:a16="http://schemas.microsoft.com/office/drawing/2014/main" id="{F0E79AAC-728D-4C3E-85B8-7FFC000DAAB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62" y="2591236"/>
            <a:ext cx="9525" cy="320925"/>
          </a:xfrm>
          <a:prstGeom prst="rect">
            <a:avLst/>
          </a:prstGeom>
        </p:spPr>
      </p:pic>
      <p:pic>
        <p:nvPicPr>
          <p:cNvPr id="89" name="Image">
            <a:extLst>
              <a:ext uri="{FF2B5EF4-FFF2-40B4-BE49-F238E27FC236}">
                <a16:creationId xmlns:a16="http://schemas.microsoft.com/office/drawing/2014/main" id="{FC87E4EE-8538-49B6-AAF4-6E069896F78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5" y="2543565"/>
            <a:ext cx="92400" cy="92400"/>
          </a:xfrm>
          <a:prstGeom prst="rect">
            <a:avLst/>
          </a:prstGeom>
        </p:spPr>
      </p:pic>
      <p:pic>
        <p:nvPicPr>
          <p:cNvPr id="90" name="Image">
            <a:extLst>
              <a:ext uri="{FF2B5EF4-FFF2-40B4-BE49-F238E27FC236}">
                <a16:creationId xmlns:a16="http://schemas.microsoft.com/office/drawing/2014/main" id="{BFA7E779-A761-4271-83EF-2E11DD1FA6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2870974"/>
            <a:ext cx="978300" cy="37500"/>
          </a:xfrm>
          <a:prstGeom prst="rect">
            <a:avLst/>
          </a:prstGeom>
        </p:spPr>
      </p:pic>
      <p:pic>
        <p:nvPicPr>
          <p:cNvPr id="91" name="Image">
            <a:extLst>
              <a:ext uri="{FF2B5EF4-FFF2-40B4-BE49-F238E27FC236}">
                <a16:creationId xmlns:a16="http://schemas.microsoft.com/office/drawing/2014/main" id="{31A9C9A4-E34B-460E-A1CA-D4A2A1BBB7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70" y="2522297"/>
            <a:ext cx="745799" cy="371400"/>
          </a:xfrm>
          <a:prstGeom prst="rect">
            <a:avLst/>
          </a:prstGeom>
        </p:spPr>
      </p:pic>
      <p:sp>
        <p:nvSpPr>
          <p:cNvPr id="92" name="text 1">
            <a:extLst>
              <a:ext uri="{FF2B5EF4-FFF2-40B4-BE49-F238E27FC236}">
                <a16:creationId xmlns:a16="http://schemas.microsoft.com/office/drawing/2014/main" id="{9B5786D2-E1E3-45E8-BE0B-190D26DE2ACA}"/>
              </a:ext>
            </a:extLst>
          </p:cNvPr>
          <p:cNvSpPr txBox="1"/>
          <p:nvPr/>
        </p:nvSpPr>
        <p:spPr>
          <a:xfrm>
            <a:off x="7621591" y="2637740"/>
            <a:ext cx="34496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i="1" spc="10" dirty="0">
                <a:solidFill>
                  <a:schemeClr val="bg2"/>
                </a:solidFill>
                <a:latin typeface="Arial"/>
                <a:cs typeface="Arial"/>
              </a:rPr>
              <a:t>2017</a:t>
            </a:r>
            <a:endParaRPr sz="12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93" name="Image">
            <a:extLst>
              <a:ext uri="{FF2B5EF4-FFF2-40B4-BE49-F238E27FC236}">
                <a16:creationId xmlns:a16="http://schemas.microsoft.com/office/drawing/2014/main" id="{9EAEC5B9-E001-480E-BAF1-F9CCC07A0F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88" y="2866211"/>
            <a:ext cx="9525" cy="320925"/>
          </a:xfrm>
          <a:prstGeom prst="rect">
            <a:avLst/>
          </a:prstGeom>
        </p:spPr>
      </p:pic>
      <p:pic>
        <p:nvPicPr>
          <p:cNvPr id="94" name="Image">
            <a:extLst>
              <a:ext uri="{FF2B5EF4-FFF2-40B4-BE49-F238E27FC236}">
                <a16:creationId xmlns:a16="http://schemas.microsoft.com/office/drawing/2014/main" id="{A023B643-AE6B-4A06-BF5A-D39438C7683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47" y="3142393"/>
            <a:ext cx="92400" cy="92400"/>
          </a:xfrm>
          <a:prstGeom prst="rect">
            <a:avLst/>
          </a:prstGeom>
        </p:spPr>
      </p:pic>
      <p:pic>
        <p:nvPicPr>
          <p:cNvPr id="95" name="Image">
            <a:extLst>
              <a:ext uri="{FF2B5EF4-FFF2-40B4-BE49-F238E27FC236}">
                <a16:creationId xmlns:a16="http://schemas.microsoft.com/office/drawing/2014/main" id="{7668D7D4-3185-416B-A9ED-872297EEA17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25" y="3312050"/>
            <a:ext cx="1187099" cy="371400"/>
          </a:xfrm>
          <a:prstGeom prst="rect">
            <a:avLst/>
          </a:prstGeom>
        </p:spPr>
      </p:pic>
      <p:sp>
        <p:nvSpPr>
          <p:cNvPr id="96" name="text 1">
            <a:extLst>
              <a:ext uri="{FF2B5EF4-FFF2-40B4-BE49-F238E27FC236}">
                <a16:creationId xmlns:a16="http://schemas.microsoft.com/office/drawing/2014/main" id="{93A204DB-8B8B-4F18-88CD-E2990B7B9A65}"/>
              </a:ext>
            </a:extLst>
          </p:cNvPr>
          <p:cNvSpPr txBox="1"/>
          <p:nvPr/>
        </p:nvSpPr>
        <p:spPr>
          <a:xfrm>
            <a:off x="7350973" y="3408950"/>
            <a:ext cx="782907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AliGenie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97" name="Image">
            <a:extLst>
              <a:ext uri="{FF2B5EF4-FFF2-40B4-BE49-F238E27FC236}">
                <a16:creationId xmlns:a16="http://schemas.microsoft.com/office/drawing/2014/main" id="{82537DE4-1DE4-40F6-A29D-8856FE8DCDB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00" y="2093849"/>
            <a:ext cx="839400" cy="311399"/>
          </a:xfrm>
          <a:prstGeom prst="rect">
            <a:avLst/>
          </a:prstGeom>
        </p:spPr>
      </p:pic>
      <p:sp>
        <p:nvSpPr>
          <p:cNvPr id="98" name="text 1">
            <a:extLst>
              <a:ext uri="{FF2B5EF4-FFF2-40B4-BE49-F238E27FC236}">
                <a16:creationId xmlns:a16="http://schemas.microsoft.com/office/drawing/2014/main" id="{CA3FF862-920B-45C0-8FA1-09704B9B0F5A}"/>
              </a:ext>
            </a:extLst>
          </p:cNvPr>
          <p:cNvSpPr txBox="1"/>
          <p:nvPr/>
        </p:nvSpPr>
        <p:spPr>
          <a:xfrm>
            <a:off x="6535675" y="2190750"/>
            <a:ext cx="506549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chemeClr val="bg2"/>
                </a:solidFill>
                <a:latin typeface="Arial"/>
                <a:cs typeface="Arial"/>
              </a:rPr>
              <a:t>Bixby</a:t>
            </a:r>
            <a:endParaRPr sz="160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99" name="Image">
            <a:extLst>
              <a:ext uri="{FF2B5EF4-FFF2-40B4-BE49-F238E27FC236}">
                <a16:creationId xmlns:a16="http://schemas.microsoft.com/office/drawing/2014/main" id="{4443B353-0581-44CB-B923-430A52B0CAA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25" y="1572698"/>
            <a:ext cx="472200" cy="470999"/>
          </a:xfrm>
          <a:prstGeom prst="rect">
            <a:avLst/>
          </a:prstGeom>
        </p:spPr>
      </p:pic>
      <p:pic>
        <p:nvPicPr>
          <p:cNvPr id="100" name="Image">
            <a:extLst>
              <a:ext uri="{FF2B5EF4-FFF2-40B4-BE49-F238E27FC236}">
                <a16:creationId xmlns:a16="http://schemas.microsoft.com/office/drawing/2014/main" id="{13D68C84-2314-4B82-84F0-AB9087DFD7A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25" y="1572698"/>
            <a:ext cx="472200" cy="470999"/>
          </a:xfrm>
          <a:prstGeom prst="rect">
            <a:avLst/>
          </a:prstGeom>
        </p:spPr>
      </p:pic>
      <p:pic>
        <p:nvPicPr>
          <p:cNvPr id="101" name="Image">
            <a:extLst>
              <a:ext uri="{FF2B5EF4-FFF2-40B4-BE49-F238E27FC236}">
                <a16:creationId xmlns:a16="http://schemas.microsoft.com/office/drawing/2014/main" id="{B4C9A56F-946C-440B-89EC-1F7586D77C6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75" y="3760700"/>
            <a:ext cx="633725" cy="633726"/>
          </a:xfrm>
          <a:prstGeom prst="rect">
            <a:avLst/>
          </a:prstGeom>
        </p:spPr>
      </p:pic>
      <p:pic>
        <p:nvPicPr>
          <p:cNvPr id="102" name="Image">
            <a:extLst>
              <a:ext uri="{FF2B5EF4-FFF2-40B4-BE49-F238E27FC236}">
                <a16:creationId xmlns:a16="http://schemas.microsoft.com/office/drawing/2014/main" id="{B7891F8B-55DA-43DA-B629-C0FEAD68CBA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75" y="3760700"/>
            <a:ext cx="633725" cy="633726"/>
          </a:xfrm>
          <a:prstGeom prst="rect">
            <a:avLst/>
          </a:prstGeom>
        </p:spPr>
      </p:pic>
      <p:pic>
        <p:nvPicPr>
          <p:cNvPr id="103" name="Image">
            <a:extLst>
              <a:ext uri="{FF2B5EF4-FFF2-40B4-BE49-F238E27FC236}">
                <a16:creationId xmlns:a16="http://schemas.microsoft.com/office/drawing/2014/main" id="{76B5BE2C-7DD2-401D-9025-9AFA32E1CF7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00" y="934921"/>
            <a:ext cx="1142050" cy="1173379"/>
          </a:xfrm>
          <a:prstGeom prst="rect">
            <a:avLst/>
          </a:prstGeom>
        </p:spPr>
      </p:pic>
      <p:pic>
        <p:nvPicPr>
          <p:cNvPr id="104" name="Image">
            <a:extLst>
              <a:ext uri="{FF2B5EF4-FFF2-40B4-BE49-F238E27FC236}">
                <a16:creationId xmlns:a16="http://schemas.microsoft.com/office/drawing/2014/main" id="{1DFE8C9C-4A6C-4F34-BAD3-FD6341071BB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28" y="592177"/>
            <a:ext cx="1860742" cy="1860744"/>
          </a:xfrm>
          <a:prstGeom prst="rect">
            <a:avLst/>
          </a:prstGeom>
        </p:spPr>
      </p:pic>
      <p:pic>
        <p:nvPicPr>
          <p:cNvPr id="105" name="Image">
            <a:extLst>
              <a:ext uri="{FF2B5EF4-FFF2-40B4-BE49-F238E27FC236}">
                <a16:creationId xmlns:a16="http://schemas.microsoft.com/office/drawing/2014/main" id="{0EB5B91D-FFC5-43F1-952E-B6DAD724A53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25" y="3807575"/>
            <a:ext cx="540000" cy="540000"/>
          </a:xfrm>
          <a:prstGeom prst="rect">
            <a:avLst/>
          </a:prstGeom>
        </p:spPr>
      </p:pic>
      <p:pic>
        <p:nvPicPr>
          <p:cNvPr id="106" name="Image">
            <a:extLst>
              <a:ext uri="{FF2B5EF4-FFF2-40B4-BE49-F238E27FC236}">
                <a16:creationId xmlns:a16="http://schemas.microsoft.com/office/drawing/2014/main" id="{A168A03F-8A0D-468F-A765-C3979CE7816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25" y="3807575"/>
            <a:ext cx="540000" cy="540000"/>
          </a:xfrm>
          <a:prstGeom prst="rect">
            <a:avLst/>
          </a:prstGeom>
        </p:spPr>
      </p:pic>
      <p:pic>
        <p:nvPicPr>
          <p:cNvPr id="107" name="Image">
            <a:extLst>
              <a:ext uri="{FF2B5EF4-FFF2-40B4-BE49-F238E27FC236}">
                <a16:creationId xmlns:a16="http://schemas.microsoft.com/office/drawing/2014/main" id="{8C31C506-4A0C-4205-8D0D-18231ED81ED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62" y="1566700"/>
            <a:ext cx="490324" cy="482999"/>
          </a:xfrm>
          <a:prstGeom prst="rect">
            <a:avLst/>
          </a:prstGeom>
        </p:spPr>
      </p:pic>
      <p:pic>
        <p:nvPicPr>
          <p:cNvPr id="108" name="Image">
            <a:extLst>
              <a:ext uri="{FF2B5EF4-FFF2-40B4-BE49-F238E27FC236}">
                <a16:creationId xmlns:a16="http://schemas.microsoft.com/office/drawing/2014/main" id="{3A79D73D-51C4-4F65-9D26-8B779732F56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62" y="1566700"/>
            <a:ext cx="1759284" cy="563515"/>
          </a:xfrm>
          <a:prstGeom prst="rect">
            <a:avLst/>
          </a:prstGeom>
        </p:spPr>
      </p:pic>
      <p:pic>
        <p:nvPicPr>
          <p:cNvPr id="109" name="Image">
            <a:extLst>
              <a:ext uri="{FF2B5EF4-FFF2-40B4-BE49-F238E27FC236}">
                <a16:creationId xmlns:a16="http://schemas.microsoft.com/office/drawing/2014/main" id="{B1DAFD65-24E3-4206-940B-0E8D8B3F390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3793675"/>
            <a:ext cx="472200" cy="567780"/>
          </a:xfrm>
          <a:prstGeom prst="rect">
            <a:avLst/>
          </a:prstGeom>
        </p:spPr>
      </p:pic>
      <p:pic>
        <p:nvPicPr>
          <p:cNvPr id="110" name="Image">
            <a:extLst>
              <a:ext uri="{FF2B5EF4-FFF2-40B4-BE49-F238E27FC236}">
                <a16:creationId xmlns:a16="http://schemas.microsoft.com/office/drawing/2014/main" id="{B15937DC-6129-41C8-AB5E-A1A577A0BE0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3793675"/>
            <a:ext cx="1593850" cy="5677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9D0A7C-1595-417D-91C4-FF7DF300D85E}"/>
              </a:ext>
            </a:extLst>
          </p:cNvPr>
          <p:cNvCxnSpPr>
            <a:cxnSpLocks/>
          </p:cNvCxnSpPr>
          <p:nvPr/>
        </p:nvCxnSpPr>
        <p:spPr>
          <a:xfrm flipV="1">
            <a:off x="1010120" y="2522297"/>
            <a:ext cx="0" cy="34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CFF6AD5-97AA-42F0-B0F1-D4C623D425E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935355" y="2881489"/>
            <a:ext cx="4755" cy="52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2CDE26F-3621-4D63-B939-C3F5BFA832F1}"/>
              </a:ext>
            </a:extLst>
          </p:cNvPr>
          <p:cNvCxnSpPr>
            <a:cxnSpLocks/>
          </p:cNvCxnSpPr>
          <p:nvPr/>
        </p:nvCxnSpPr>
        <p:spPr>
          <a:xfrm flipV="1">
            <a:off x="2941400" y="2522297"/>
            <a:ext cx="0" cy="34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0315A54-4EA0-4946-90A6-EB1910AA647F}"/>
              </a:ext>
            </a:extLst>
          </p:cNvPr>
          <p:cNvCxnSpPr>
            <a:cxnSpLocks/>
          </p:cNvCxnSpPr>
          <p:nvPr/>
        </p:nvCxnSpPr>
        <p:spPr>
          <a:xfrm flipV="1">
            <a:off x="4898061" y="2550858"/>
            <a:ext cx="0" cy="34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550EE76-DBA8-4CEF-813C-36595753260B}"/>
              </a:ext>
            </a:extLst>
          </p:cNvPr>
          <p:cNvCxnSpPr>
            <a:cxnSpLocks/>
          </p:cNvCxnSpPr>
          <p:nvPr/>
        </p:nvCxnSpPr>
        <p:spPr>
          <a:xfrm flipV="1">
            <a:off x="6827787" y="2538650"/>
            <a:ext cx="0" cy="34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482908-7B01-4FDF-80B0-6586F717CF1F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896724" y="2898460"/>
            <a:ext cx="2514" cy="41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D884F2D-95DE-4818-9522-E8BE9E6B4591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5843351" y="2843233"/>
            <a:ext cx="322" cy="39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FBB86-FD5D-46BD-9013-ED27CBB8609F}"/>
              </a:ext>
            </a:extLst>
          </p:cNvPr>
          <p:cNvCxnSpPr>
            <a:cxnSpLocks/>
          </p:cNvCxnSpPr>
          <p:nvPr/>
        </p:nvCxnSpPr>
        <p:spPr>
          <a:xfrm>
            <a:off x="7781488" y="2881489"/>
            <a:ext cx="0" cy="57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6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63786" y="4758118"/>
            <a:ext cx="4445235" cy="1299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i="1" spc="10" dirty="0">
                <a:solidFill>
                  <a:srgbClr val="C6DAEC"/>
                </a:solidFill>
                <a:latin typeface="Arial"/>
                <a:cs typeface="Arial"/>
              </a:rPr>
              <a:t>Source</a:t>
            </a:r>
            <a:r>
              <a:rPr sz="900" i="1" spc="10" dirty="0">
                <a:solidFill>
                  <a:srgbClr val="C6DAEC"/>
                </a:solidFill>
                <a:latin typeface="Bauhaus 93"/>
                <a:cs typeface="Bauhaus 93"/>
              </a:rPr>
              <a:t>: Voicebot voice shopping US Consumer Adoption and Attitudes 2018 Report</a:t>
            </a:r>
            <a:endParaRPr sz="900">
              <a:latin typeface="Bauhaus 93"/>
              <a:cs typeface="Bauhaus 93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4982" y="4891278"/>
            <a:ext cx="8624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1200" spc="10" dirty="0">
                <a:solidFill>
                  <a:srgbClr val="19BBD5"/>
                </a:solidFill>
                <a:latin typeface="Arial"/>
                <a:cs typeface="Arial"/>
              </a:rPr>
              <a:t>9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88" y="835152"/>
            <a:ext cx="2932176" cy="3471672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1240536"/>
            <a:ext cx="1801368" cy="2627376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018032"/>
            <a:ext cx="1219200" cy="1633728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15" y="890016"/>
            <a:ext cx="859535" cy="1761744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71" y="853440"/>
            <a:ext cx="481583" cy="179832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08" y="933450"/>
            <a:ext cx="2747591" cy="32766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42" y="1328569"/>
            <a:ext cx="1818257" cy="2448792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84" y="1097931"/>
            <a:ext cx="1067016" cy="1473818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6" y="970619"/>
            <a:ext cx="715463" cy="1601131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12" y="933449"/>
            <a:ext cx="346989" cy="1638301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21524" y="3087560"/>
            <a:ext cx="685874" cy="400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9" b="1" spc="10" dirty="0">
                <a:solidFill>
                  <a:srgbClr val="3A81BA"/>
                </a:solidFill>
                <a:latin typeface="Arial"/>
                <a:cs typeface="Arial"/>
              </a:rPr>
              <a:t>Amazon</a:t>
            </a:r>
            <a:endParaRPr sz="900">
              <a:latin typeface="Arial"/>
              <a:cs typeface="Arial"/>
            </a:endParaRPr>
          </a:p>
          <a:p>
            <a:pPr marL="173927">
              <a:lnSpc>
                <a:spcPct val="100000"/>
              </a:lnSpc>
            </a:pPr>
            <a:r>
              <a:rPr sz="1300" b="1" spc="10" dirty="0">
                <a:solidFill>
                  <a:srgbClr val="3A81BA"/>
                </a:solidFill>
                <a:latin typeface="Arial"/>
                <a:cs typeface="Arial"/>
              </a:rPr>
              <a:t>62%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187392" y="2346896"/>
            <a:ext cx="622162" cy="400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9" b="1" spc="10" dirty="0">
                <a:solidFill>
                  <a:srgbClr val="D89F39"/>
                </a:solidFill>
                <a:latin typeface="Arial"/>
                <a:cs typeface="Arial"/>
              </a:rPr>
              <a:t>Google</a:t>
            </a:r>
            <a:endParaRPr sz="900">
              <a:latin typeface="Arial"/>
              <a:cs typeface="Arial"/>
            </a:endParaRPr>
          </a:p>
          <a:p>
            <a:pPr marL="141922">
              <a:lnSpc>
                <a:spcPct val="100000"/>
              </a:lnSpc>
            </a:pPr>
            <a:r>
              <a:rPr sz="1300" b="1" spc="10" dirty="0">
                <a:solidFill>
                  <a:srgbClr val="D89F39"/>
                </a:solidFill>
                <a:latin typeface="Arial"/>
                <a:cs typeface="Arial"/>
              </a:rPr>
              <a:t>27%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087221" y="728408"/>
            <a:ext cx="499988" cy="400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9" b="1" spc="10" dirty="0">
                <a:solidFill>
                  <a:srgbClr val="8BAB42"/>
                </a:solidFill>
                <a:latin typeface="Arial"/>
                <a:cs typeface="Arial"/>
              </a:rPr>
              <a:t>Apple</a:t>
            </a:r>
            <a:endParaRPr sz="900">
              <a:latin typeface="Arial"/>
              <a:cs typeface="Arial"/>
            </a:endParaRPr>
          </a:p>
          <a:p>
            <a:pPr marL="128398">
              <a:lnSpc>
                <a:spcPct val="100000"/>
              </a:lnSpc>
            </a:pPr>
            <a:r>
              <a:rPr sz="1300" b="1" spc="10" dirty="0">
                <a:solidFill>
                  <a:srgbClr val="8BAB42"/>
                </a:solidFill>
                <a:latin typeface="Arial"/>
                <a:cs typeface="Arial"/>
              </a:rPr>
              <a:t>4%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486397" y="572960"/>
            <a:ext cx="1072705" cy="1842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57A7B5"/>
                </a:solidFill>
                <a:latin typeface="Arial"/>
                <a:cs typeface="Arial"/>
              </a:rPr>
              <a:t>Sonos </a:t>
            </a:r>
            <a:r>
              <a:rPr sz="1300" b="1" spc="10" dirty="0">
                <a:solidFill>
                  <a:srgbClr val="8B81D2"/>
                </a:solidFill>
                <a:latin typeface="Arial"/>
                <a:cs typeface="Arial"/>
              </a:rPr>
              <a:t>Others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606349" y="789368"/>
            <a:ext cx="803919" cy="1842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b="1" spc="10" dirty="0">
                <a:solidFill>
                  <a:srgbClr val="57A7B5"/>
                </a:solidFill>
                <a:latin typeface="Arial"/>
                <a:cs typeface="Arial"/>
              </a:rPr>
              <a:t>4%      </a:t>
            </a:r>
            <a:r>
              <a:rPr sz="1300" b="1" spc="10" dirty="0">
                <a:solidFill>
                  <a:srgbClr val="8B81D2"/>
                </a:solidFill>
                <a:latin typeface="Arial"/>
                <a:cs typeface="Arial"/>
              </a:rPr>
              <a:t>3%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1396</Words>
  <Application>Microsoft Office PowerPoint</Application>
  <PresentationFormat>On-screen Show (16:9)</PresentationFormat>
  <Paragraphs>436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Bauhaus 93</vt:lpstr>
      <vt:lpstr>Calibri</vt:lpstr>
      <vt:lpstr>Cambria</vt:lpstr>
      <vt:lpstr>Century Gothic</vt:lpstr>
      <vt:lpstr>Courier New</vt:lpstr>
      <vt:lpstr>Modern No. 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Kumar T K</dc:creator>
  <cp:lastModifiedBy>Ganesh Kumar T K</cp:lastModifiedBy>
  <cp:revision>22</cp:revision>
  <dcterms:created xsi:type="dcterms:W3CDTF">2019-06-29T12:37:10Z</dcterms:created>
  <dcterms:modified xsi:type="dcterms:W3CDTF">2019-06-30T08:28:41Z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2019-06-29T00:00:00Z</vt:filetime>
  </property>
  <property fmtid="{D5CDD505-2E9C-101B-9397-08002B2CF9AE}" pid="3" name="LastSaved">
    <vt:filetime>2019-06-29T00:00:00Z</vt:filetime>
  </property>
</Properties>
</file>